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4"/>
  </p:sldMasterIdLst>
  <p:notesMasterIdLst>
    <p:notesMasterId r:id="rId57"/>
  </p:notesMasterIdLst>
  <p:handoutMasterIdLst>
    <p:handoutMasterId r:id="rId58"/>
  </p:handoutMasterIdLst>
  <p:sldIdLst>
    <p:sldId id="257" r:id="rId5"/>
    <p:sldId id="258" r:id="rId6"/>
    <p:sldId id="259" r:id="rId7"/>
    <p:sldId id="260" r:id="rId8"/>
    <p:sldId id="286" r:id="rId9"/>
    <p:sldId id="319" r:id="rId10"/>
    <p:sldId id="320" r:id="rId11"/>
    <p:sldId id="322" r:id="rId12"/>
    <p:sldId id="325" r:id="rId13"/>
    <p:sldId id="321" r:id="rId14"/>
    <p:sldId id="324" r:id="rId15"/>
    <p:sldId id="333" r:id="rId16"/>
    <p:sldId id="326" r:id="rId17"/>
    <p:sldId id="330" r:id="rId18"/>
    <p:sldId id="331" r:id="rId19"/>
    <p:sldId id="328" r:id="rId20"/>
    <p:sldId id="332" r:id="rId21"/>
    <p:sldId id="327" r:id="rId22"/>
    <p:sldId id="334" r:id="rId23"/>
    <p:sldId id="329" r:id="rId24"/>
    <p:sldId id="302" r:id="rId25"/>
    <p:sldId id="337" r:id="rId26"/>
    <p:sldId id="338" r:id="rId27"/>
    <p:sldId id="339" r:id="rId28"/>
    <p:sldId id="348" r:id="rId29"/>
    <p:sldId id="340" r:id="rId30"/>
    <p:sldId id="341" r:id="rId31"/>
    <p:sldId id="342" r:id="rId32"/>
    <p:sldId id="343" r:id="rId33"/>
    <p:sldId id="360" r:id="rId34"/>
    <p:sldId id="345" r:id="rId35"/>
    <p:sldId id="361" r:id="rId36"/>
    <p:sldId id="344" r:id="rId37"/>
    <p:sldId id="349" r:id="rId38"/>
    <p:sldId id="346" r:id="rId39"/>
    <p:sldId id="357" r:id="rId40"/>
    <p:sldId id="356" r:id="rId41"/>
    <p:sldId id="358" r:id="rId42"/>
    <p:sldId id="359" r:id="rId43"/>
    <p:sldId id="336" r:id="rId44"/>
    <p:sldId id="310" r:id="rId45"/>
    <p:sldId id="335" r:id="rId46"/>
    <p:sldId id="314" r:id="rId47"/>
    <p:sldId id="316" r:id="rId48"/>
    <p:sldId id="313" r:id="rId49"/>
    <p:sldId id="315" r:id="rId50"/>
    <p:sldId id="312" r:id="rId51"/>
    <p:sldId id="317" r:id="rId52"/>
    <p:sldId id="267" r:id="rId53"/>
    <p:sldId id="273" r:id="rId54"/>
    <p:sldId id="275" r:id="rId55"/>
    <p:sldId id="276" r:id="rId56"/>
  </p:sldIdLst>
  <p:sldSz cx="12192000" cy="6858000"/>
  <p:notesSz cx="7099300" cy="10234613"/>
  <p:defaultTextStyle>
    <a:defPPr>
      <a:defRPr lang="zh-CN"/>
    </a:defPPr>
    <a:lvl1pPr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1pPr>
    <a:lvl2pPr marL="4572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2pPr>
    <a:lvl3pPr marL="9144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3pPr>
    <a:lvl4pPr marL="13716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4pPr>
    <a:lvl5pPr marL="18288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2" orient="horz" pos="482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  <p15:guide id="4" orient="horz" pos="5967">
          <p15:clr>
            <a:srgbClr val="A4A3A4"/>
          </p15:clr>
        </p15:guide>
        <p15:guide id="6" pos="2440">
          <p15:clr>
            <a:srgbClr val="A4A3A4"/>
          </p15:clr>
        </p15:guide>
        <p15:guide id="7" pos="431" userDrawn="1">
          <p15:clr>
            <a:srgbClr val="A4A3A4"/>
          </p15:clr>
        </p15:guide>
        <p15:guide id="8" pos="4028">
          <p15:clr>
            <a:srgbClr val="A4A3A4"/>
          </p15:clr>
        </p15:guide>
        <p15:guide id="9" pos="626">
          <p15:clr>
            <a:srgbClr val="A4A3A4"/>
          </p15:clr>
        </p15:guide>
        <p15:guide id="10" pos="384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00280246" initials="w" lastIdx="13" clrIdx="0"/>
  <p:cmAuthor id="1" name="huangwenyong" initials="h" lastIdx="22" clrIdx="1"/>
  <p:cmAuthor id="2" name="c00224892" initials="CML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822"/>
    <a:srgbClr val="15B0E8"/>
    <a:srgbClr val="F66F6A"/>
    <a:srgbClr val="F0F0F0"/>
    <a:srgbClr val="D4CCE3"/>
    <a:srgbClr val="595959"/>
    <a:srgbClr val="5B9BD5"/>
    <a:srgbClr val="84D0A2"/>
    <a:srgbClr val="FFDF4F"/>
    <a:srgbClr val="D2C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7" autoAdjust="0"/>
    <p:restoredTop sz="83499" autoAdjust="0"/>
  </p:normalViewPr>
  <p:slideViewPr>
    <p:cSldViewPr showGuides="1">
      <p:cViewPr varScale="1">
        <p:scale>
          <a:sx n="83" d="100"/>
          <a:sy n="83" d="100"/>
        </p:scale>
        <p:origin x="264" y="6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76"/>
    </p:cViewPr>
  </p:sorterViewPr>
  <p:notesViewPr>
    <p:cSldViewPr showGuides="1">
      <p:cViewPr varScale="1">
        <p:scale>
          <a:sx n="75" d="100"/>
          <a:sy n="75" d="100"/>
        </p:scale>
        <p:origin x="5172" y="56"/>
      </p:cViewPr>
      <p:guideLst>
        <p:guide orient="horz" pos="482"/>
        <p:guide orient="horz" pos="2908"/>
        <p:guide orient="horz" pos="5967"/>
        <p:guide pos="2440"/>
        <p:guide pos="431"/>
        <p:guide pos="4028"/>
        <p:guide pos="626"/>
        <p:guide pos="38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10CC1-8A0A-48F7-B58D-6ADD6D960CE5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275DB37-ECEC-44F6-8606-44B51B43251C}">
      <dgm:prSet custT="1"/>
      <dgm:spPr/>
      <dgm:t>
        <a:bodyPr/>
        <a:lstStyle/>
        <a:p>
          <a:pPr rtl="0"/>
          <a:r>
            <a:rPr lang="zh-CN" sz="1800" smtClean="0">
              <a:latin typeface="+mn-lt"/>
              <a:ea typeface="+mn-ea"/>
              <a:cs typeface="+mn-ea"/>
              <a:sym typeface="+mn-lt"/>
            </a:rPr>
            <a:t>验证</a:t>
          </a:r>
          <a:r>
            <a:rPr lang="en-US" sz="1800" smtClean="0">
              <a:latin typeface="+mn-lt"/>
              <a:ea typeface="+mn-ea"/>
              <a:cs typeface="+mn-ea"/>
              <a:sym typeface="+mn-lt"/>
            </a:rPr>
            <a:t>OpenStack</a:t>
          </a:r>
          <a:r>
            <a:rPr lang="zh-CN" sz="1800" smtClean="0">
              <a:latin typeface="+mn-lt"/>
              <a:ea typeface="+mn-ea"/>
              <a:cs typeface="+mn-ea"/>
              <a:sym typeface="+mn-lt"/>
            </a:rPr>
            <a:t>服务状态</a:t>
          </a:r>
          <a:endParaRPr lang="zh-CN" sz="1800">
            <a:latin typeface="+mn-lt"/>
            <a:ea typeface="+mn-ea"/>
            <a:cs typeface="+mn-ea"/>
            <a:sym typeface="+mn-lt"/>
          </a:endParaRPr>
        </a:p>
      </dgm:t>
    </dgm:pt>
    <dgm:pt modelId="{D214887A-2F9E-482F-BDF3-88BE9562F712}" type="parTrans" cxnId="{39586FBE-A676-49DC-A3CB-C88A41433A88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4FB9D4CE-B36E-44CD-B118-9335D37C5239}" type="sibTrans" cxnId="{39586FBE-A676-49DC-A3CB-C88A41433A88}">
      <dgm:prSet custT="1"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EFF126E9-211E-491A-BFEE-0F4E3A025720}">
      <dgm:prSet custT="1"/>
      <dgm:spPr/>
      <dgm:t>
        <a:bodyPr/>
        <a:lstStyle/>
        <a:p>
          <a:pPr rtl="0"/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为</a:t>
          </a:r>
          <a:r>
            <a:rPr lang="en-US" sz="1800" dirty="0" smtClean="0">
              <a:latin typeface="+mn-lt"/>
              <a:ea typeface="+mn-ea"/>
              <a:cs typeface="+mn-ea"/>
              <a:sym typeface="+mn-lt"/>
            </a:rPr>
            <a:t>OpenStack</a:t>
          </a:r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服务启用调试模式</a:t>
          </a:r>
          <a:endParaRPr lang="zh-CN" sz="1800" dirty="0">
            <a:latin typeface="+mn-lt"/>
            <a:ea typeface="+mn-ea"/>
            <a:cs typeface="+mn-ea"/>
            <a:sym typeface="+mn-lt"/>
          </a:endParaRPr>
        </a:p>
      </dgm:t>
    </dgm:pt>
    <dgm:pt modelId="{9877C190-0C6C-481D-9DB7-858D0A2434C7}" type="parTrans" cxnId="{A457CAAC-3379-45C4-8EF3-2B6F99B4861E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7389820B-3C73-4073-9B26-197E2F517678}" type="sibTrans" cxnId="{A457CAAC-3379-45C4-8EF3-2B6F99B4861E}">
      <dgm:prSet custT="1"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DCECDEBD-DEF6-4FE0-8DDA-135EB8E52118}">
      <dgm:prSet custT="1"/>
      <dgm:spPr/>
      <dgm:t>
        <a:bodyPr/>
        <a:lstStyle/>
        <a:p>
          <a:pPr rtl="0"/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检查</a:t>
          </a:r>
          <a:r>
            <a:rPr lang="en-US" sz="1800" dirty="0" smtClean="0">
              <a:latin typeface="+mn-lt"/>
              <a:ea typeface="+mn-ea"/>
              <a:cs typeface="+mn-ea"/>
              <a:sym typeface="+mn-lt"/>
            </a:rPr>
            <a:t>OpenStack</a:t>
          </a:r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服务的配置文件</a:t>
          </a:r>
          <a:endParaRPr lang="zh-CN" sz="1800" dirty="0">
            <a:latin typeface="+mn-lt"/>
            <a:ea typeface="+mn-ea"/>
            <a:cs typeface="+mn-ea"/>
            <a:sym typeface="+mn-lt"/>
          </a:endParaRPr>
        </a:p>
      </dgm:t>
    </dgm:pt>
    <dgm:pt modelId="{43B1634D-FB93-4A7B-9480-590583CACE0F}" type="parTrans" cxnId="{B2784789-D384-4F99-A524-639AC4136F0A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570EC747-5F00-419A-95ED-535AA4F5E50C}" type="sibTrans" cxnId="{B2784789-D384-4F99-A524-639AC4136F0A}">
      <dgm:prSet/>
      <dgm:spPr/>
      <dgm:t>
        <a:bodyPr/>
        <a:lstStyle/>
        <a:p>
          <a:endParaRPr lang="zh-CN" altLang="en-US" sz="1800">
            <a:latin typeface="+mn-ea"/>
            <a:ea typeface="+mn-ea"/>
          </a:endParaRPr>
        </a:p>
      </dgm:t>
    </dgm:pt>
    <dgm:pt modelId="{AF0FAFBC-8EDF-4BCF-A04F-94079A5D34CC}">
      <dgm:prSet custT="1"/>
      <dgm:spPr/>
      <dgm:t>
        <a:bodyPr/>
        <a:lstStyle/>
        <a:p>
          <a:pPr rtl="0"/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检查</a:t>
          </a:r>
          <a:r>
            <a:rPr lang="en-US" sz="1800" dirty="0" smtClean="0">
              <a:latin typeface="+mn-lt"/>
              <a:ea typeface="+mn-ea"/>
              <a:cs typeface="+mn-ea"/>
              <a:sym typeface="+mn-lt"/>
            </a:rPr>
            <a:t>OpenStack</a:t>
          </a:r>
          <a:r>
            <a:rPr lang="zh-CN" sz="1800" dirty="0" smtClean="0">
              <a:latin typeface="+mn-lt"/>
              <a:ea typeface="+mn-ea"/>
              <a:cs typeface="+mn-ea"/>
              <a:sym typeface="+mn-lt"/>
            </a:rPr>
            <a:t>服务日志记录</a:t>
          </a:r>
          <a:endParaRPr lang="zh-CN" sz="1800" dirty="0">
            <a:latin typeface="+mn-lt"/>
            <a:ea typeface="+mn-ea"/>
            <a:cs typeface="+mn-ea"/>
            <a:sym typeface="+mn-lt"/>
          </a:endParaRPr>
        </a:p>
      </dgm:t>
    </dgm:pt>
    <dgm:pt modelId="{6EEB178D-AEBD-4535-B06C-7476E7427AA6}" type="parTrans" cxnId="{4E3BE10A-9A36-406C-9FAE-D1C5B85D7D19}">
      <dgm:prSet/>
      <dgm:spPr/>
      <dgm:t>
        <a:bodyPr/>
        <a:lstStyle/>
        <a:p>
          <a:endParaRPr lang="zh-CN" altLang="en-US"/>
        </a:p>
      </dgm:t>
    </dgm:pt>
    <dgm:pt modelId="{61318582-8DBC-4761-B7FB-BC571C3AD018}" type="sibTrans" cxnId="{4E3BE10A-9A36-406C-9FAE-D1C5B85D7D19}">
      <dgm:prSet/>
      <dgm:spPr/>
      <dgm:t>
        <a:bodyPr/>
        <a:lstStyle/>
        <a:p>
          <a:endParaRPr lang="zh-CN" altLang="en-US"/>
        </a:p>
      </dgm:t>
    </dgm:pt>
    <dgm:pt modelId="{8D720809-9D06-490F-8927-70D3F66F8046}" type="pres">
      <dgm:prSet presAssocID="{E2B10CC1-8A0A-48F7-B58D-6ADD6D960CE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D7509F-F579-43E0-B6F3-19F432A219C3}" type="pres">
      <dgm:prSet presAssocID="{8275DB37-ECEC-44F6-8606-44B51B4325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3CF516-69D4-4F2E-8755-83406CBDA5C0}" type="pres">
      <dgm:prSet presAssocID="{4FB9D4CE-B36E-44CD-B118-9335D37C5239}" presName="sibTrans" presStyleCnt="0"/>
      <dgm:spPr/>
      <dgm:t>
        <a:bodyPr/>
        <a:lstStyle/>
        <a:p>
          <a:endParaRPr lang="zh-CN" altLang="en-US"/>
        </a:p>
      </dgm:t>
    </dgm:pt>
    <dgm:pt modelId="{F0B9F2B4-043B-4931-BE02-6A99B2384CAA}" type="pres">
      <dgm:prSet presAssocID="{AF0FAFBC-8EDF-4BCF-A04F-94079A5D34C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3748A4-AC60-4ACA-80BB-B1FE3BC9B683}" type="pres">
      <dgm:prSet presAssocID="{61318582-8DBC-4761-B7FB-BC571C3AD018}" presName="sibTrans" presStyleCnt="0"/>
      <dgm:spPr/>
    </dgm:pt>
    <dgm:pt modelId="{4DBD70D2-BDE6-4C02-9B09-3295EE3A8F25}" type="pres">
      <dgm:prSet presAssocID="{EFF126E9-211E-491A-BFEE-0F4E3A02572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C8102D-1533-49C6-95A4-DF526CB26416}" type="pres">
      <dgm:prSet presAssocID="{7389820B-3C73-4073-9B26-197E2F517678}" presName="sibTrans" presStyleCnt="0"/>
      <dgm:spPr/>
      <dgm:t>
        <a:bodyPr/>
        <a:lstStyle/>
        <a:p>
          <a:endParaRPr lang="zh-CN" altLang="en-US"/>
        </a:p>
      </dgm:t>
    </dgm:pt>
    <dgm:pt modelId="{2D3DCCC1-9475-4E9B-A4FE-A0D9AA56817A}" type="pres">
      <dgm:prSet presAssocID="{DCECDEBD-DEF6-4FE0-8DDA-135EB8E5211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F94D2E-583F-4373-84E4-821CBC29F9C3}" type="presOf" srcId="{DCECDEBD-DEF6-4FE0-8DDA-135EB8E52118}" destId="{2D3DCCC1-9475-4E9B-A4FE-A0D9AA56817A}" srcOrd="0" destOrd="0" presId="urn:microsoft.com/office/officeart/2005/8/layout/hList6"/>
    <dgm:cxn modelId="{4E3BE10A-9A36-406C-9FAE-D1C5B85D7D19}" srcId="{E2B10CC1-8A0A-48F7-B58D-6ADD6D960CE5}" destId="{AF0FAFBC-8EDF-4BCF-A04F-94079A5D34CC}" srcOrd="1" destOrd="0" parTransId="{6EEB178D-AEBD-4535-B06C-7476E7427AA6}" sibTransId="{61318582-8DBC-4761-B7FB-BC571C3AD018}"/>
    <dgm:cxn modelId="{A457CAAC-3379-45C4-8EF3-2B6F99B4861E}" srcId="{E2B10CC1-8A0A-48F7-B58D-6ADD6D960CE5}" destId="{EFF126E9-211E-491A-BFEE-0F4E3A025720}" srcOrd="2" destOrd="0" parTransId="{9877C190-0C6C-481D-9DB7-858D0A2434C7}" sibTransId="{7389820B-3C73-4073-9B26-197E2F517678}"/>
    <dgm:cxn modelId="{302CB802-D613-4025-98A4-A00892D74A21}" type="presOf" srcId="{8275DB37-ECEC-44F6-8606-44B51B43251C}" destId="{9DD7509F-F579-43E0-B6F3-19F432A219C3}" srcOrd="0" destOrd="0" presId="urn:microsoft.com/office/officeart/2005/8/layout/hList6"/>
    <dgm:cxn modelId="{39586FBE-A676-49DC-A3CB-C88A41433A88}" srcId="{E2B10CC1-8A0A-48F7-B58D-6ADD6D960CE5}" destId="{8275DB37-ECEC-44F6-8606-44B51B43251C}" srcOrd="0" destOrd="0" parTransId="{D214887A-2F9E-482F-BDF3-88BE9562F712}" sibTransId="{4FB9D4CE-B36E-44CD-B118-9335D37C5239}"/>
    <dgm:cxn modelId="{5B0B5593-4931-4735-A81B-4823CEF7AE20}" type="presOf" srcId="{E2B10CC1-8A0A-48F7-B58D-6ADD6D960CE5}" destId="{8D720809-9D06-490F-8927-70D3F66F8046}" srcOrd="0" destOrd="0" presId="urn:microsoft.com/office/officeart/2005/8/layout/hList6"/>
    <dgm:cxn modelId="{B2784789-D384-4F99-A524-639AC4136F0A}" srcId="{E2B10CC1-8A0A-48F7-B58D-6ADD6D960CE5}" destId="{DCECDEBD-DEF6-4FE0-8DDA-135EB8E52118}" srcOrd="3" destOrd="0" parTransId="{43B1634D-FB93-4A7B-9480-590583CACE0F}" sibTransId="{570EC747-5F00-419A-95ED-535AA4F5E50C}"/>
    <dgm:cxn modelId="{5DB81D3A-FE07-493E-8C36-36E873B53D32}" type="presOf" srcId="{EFF126E9-211E-491A-BFEE-0F4E3A025720}" destId="{4DBD70D2-BDE6-4C02-9B09-3295EE3A8F25}" srcOrd="0" destOrd="0" presId="urn:microsoft.com/office/officeart/2005/8/layout/hList6"/>
    <dgm:cxn modelId="{A2FBF4AC-ADB4-4DE4-B14C-9D684BA6BEC2}" type="presOf" srcId="{AF0FAFBC-8EDF-4BCF-A04F-94079A5D34CC}" destId="{F0B9F2B4-043B-4931-BE02-6A99B2384CAA}" srcOrd="0" destOrd="0" presId="urn:microsoft.com/office/officeart/2005/8/layout/hList6"/>
    <dgm:cxn modelId="{0219CA98-80A1-4E04-8E06-856A0847DE6C}" type="presParOf" srcId="{8D720809-9D06-490F-8927-70D3F66F8046}" destId="{9DD7509F-F579-43E0-B6F3-19F432A219C3}" srcOrd="0" destOrd="0" presId="urn:microsoft.com/office/officeart/2005/8/layout/hList6"/>
    <dgm:cxn modelId="{9E1FBDDB-A545-44E2-A330-081E5C73DE5C}" type="presParOf" srcId="{8D720809-9D06-490F-8927-70D3F66F8046}" destId="{163CF516-69D4-4F2E-8755-83406CBDA5C0}" srcOrd="1" destOrd="0" presId="urn:microsoft.com/office/officeart/2005/8/layout/hList6"/>
    <dgm:cxn modelId="{9BB0F8E8-36A3-4399-98E4-D8609B7FEB32}" type="presParOf" srcId="{8D720809-9D06-490F-8927-70D3F66F8046}" destId="{F0B9F2B4-043B-4931-BE02-6A99B2384CAA}" srcOrd="2" destOrd="0" presId="urn:microsoft.com/office/officeart/2005/8/layout/hList6"/>
    <dgm:cxn modelId="{E52C26FE-846B-4363-970A-8F44D3194763}" type="presParOf" srcId="{8D720809-9D06-490F-8927-70D3F66F8046}" destId="{203748A4-AC60-4ACA-80BB-B1FE3BC9B683}" srcOrd="3" destOrd="0" presId="urn:microsoft.com/office/officeart/2005/8/layout/hList6"/>
    <dgm:cxn modelId="{B1CC2BDA-A5E3-4C8B-BB84-305EFB73EE8B}" type="presParOf" srcId="{8D720809-9D06-490F-8927-70D3F66F8046}" destId="{4DBD70D2-BDE6-4C02-9B09-3295EE3A8F25}" srcOrd="4" destOrd="0" presId="urn:microsoft.com/office/officeart/2005/8/layout/hList6"/>
    <dgm:cxn modelId="{AADD7FB8-FAE7-4FB6-A44B-3646620A3AFF}" type="presParOf" srcId="{8D720809-9D06-490F-8927-70D3F66F8046}" destId="{68C8102D-1533-49C6-95A4-DF526CB26416}" srcOrd="5" destOrd="0" presId="urn:microsoft.com/office/officeart/2005/8/layout/hList6"/>
    <dgm:cxn modelId="{2821ECA9-4CFF-4944-9079-C49C34D27BBA}" type="presParOf" srcId="{8D720809-9D06-490F-8927-70D3F66F8046}" destId="{2D3DCCC1-9475-4E9B-A4FE-A0D9AA56817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4517FF-527E-4C22-87AC-9248575CDC90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C5A1CE44-F564-488B-BEDF-B7AA8ADB5ED6}">
      <dgm:prSet/>
      <dgm:spPr/>
      <dgm:t>
        <a:bodyPr/>
        <a:lstStyle/>
        <a:p>
          <a:pPr rtl="0"/>
          <a:r>
            <a:rPr lang="zh-CN" dirty="0" smtClean="0">
              <a:latin typeface="+mn-lt"/>
              <a:ea typeface="+mn-ea"/>
              <a:cs typeface="+mn-ea"/>
              <a:sym typeface="+mn-lt"/>
            </a:rPr>
            <a:t>计算、存储、网络节点故障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A533ABCF-B7DE-40DF-B5E0-8441D61CE0FC}" type="parTrans" cxnId="{194C94FA-651E-433F-9964-C9F471081BF8}">
      <dgm:prSet/>
      <dgm:spPr/>
      <dgm:t>
        <a:bodyPr/>
        <a:lstStyle/>
        <a:p>
          <a:endParaRPr lang="zh-CN" altLang="en-US"/>
        </a:p>
      </dgm:t>
    </dgm:pt>
    <dgm:pt modelId="{5D36D9CD-83D6-4420-AB01-6F8084EBC28D}" type="sibTrans" cxnId="{194C94FA-651E-433F-9964-C9F471081BF8}">
      <dgm:prSet/>
      <dgm:spPr/>
      <dgm:t>
        <a:bodyPr/>
        <a:lstStyle/>
        <a:p>
          <a:endParaRPr lang="zh-CN" altLang="en-US"/>
        </a:p>
      </dgm:t>
    </dgm:pt>
    <dgm:pt modelId="{CF31EC98-64B7-4834-B1D7-BBAF507BF3EB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磁盘空间不足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B9AF5192-537D-49DF-AB4D-B1C03D5DE5FB}" type="parTrans" cxnId="{B07F69C0-94D3-447C-AE71-D51E2679D8EB}">
      <dgm:prSet/>
      <dgm:spPr/>
      <dgm:t>
        <a:bodyPr/>
        <a:lstStyle/>
        <a:p>
          <a:endParaRPr lang="zh-CN" altLang="en-US"/>
        </a:p>
      </dgm:t>
    </dgm:pt>
    <dgm:pt modelId="{8908F476-6221-4014-B485-4B34C4444F50}" type="sibTrans" cxnId="{B07F69C0-94D3-447C-AE71-D51E2679D8EB}">
      <dgm:prSet/>
      <dgm:spPr/>
      <dgm:t>
        <a:bodyPr/>
        <a:lstStyle/>
        <a:p>
          <a:endParaRPr lang="zh-CN" altLang="en-US"/>
        </a:p>
      </dgm:t>
    </dgm:pt>
    <dgm:pt modelId="{FF48076D-DDBB-4429-9D4C-07A5E822F65F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交换分区空间不足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2B180576-F88A-438D-919F-84529578ACEA}" type="parTrans" cxnId="{DCBFD9DC-E9FC-4A7D-8008-4688C5814485}">
      <dgm:prSet/>
      <dgm:spPr/>
      <dgm:t>
        <a:bodyPr/>
        <a:lstStyle/>
        <a:p>
          <a:endParaRPr lang="zh-CN" altLang="en-US"/>
        </a:p>
      </dgm:t>
    </dgm:pt>
    <dgm:pt modelId="{0BF42FA0-68F1-4AE5-8320-146D7BCB15F5}" type="sibTrans" cxnId="{DCBFD9DC-E9FC-4A7D-8008-4688C5814485}">
      <dgm:prSet/>
      <dgm:spPr/>
      <dgm:t>
        <a:bodyPr/>
        <a:lstStyle/>
        <a:p>
          <a:endParaRPr lang="zh-CN" altLang="en-US"/>
        </a:p>
      </dgm:t>
    </dgm:pt>
    <dgm:pt modelId="{6E2492E5-E9EF-4B0A-BF40-B55DAC837B01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内存空间不足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E439B3DB-4994-4E0C-BD3F-5BDA4D2F5A3D}" type="parTrans" cxnId="{E547E556-8C5C-4908-9997-A24DBFBE0A98}">
      <dgm:prSet/>
      <dgm:spPr/>
      <dgm:t>
        <a:bodyPr/>
        <a:lstStyle/>
        <a:p>
          <a:endParaRPr lang="zh-CN" altLang="en-US"/>
        </a:p>
      </dgm:t>
    </dgm:pt>
    <dgm:pt modelId="{253AF426-01F1-44DD-89D3-534D9569CC64}" type="sibTrans" cxnId="{E547E556-8C5C-4908-9997-A24DBFBE0A98}">
      <dgm:prSet/>
      <dgm:spPr/>
      <dgm:t>
        <a:bodyPr/>
        <a:lstStyle/>
        <a:p>
          <a:endParaRPr lang="zh-CN" altLang="en-US"/>
        </a:p>
      </dgm:t>
    </dgm:pt>
    <dgm:pt modelId="{98BA6F43-BF43-4093-A4C6-D3E76496C20D}">
      <dgm:prSet/>
      <dgm:spPr/>
      <dgm:t>
        <a:bodyPr/>
        <a:lstStyle/>
        <a:p>
          <a:pPr rtl="0"/>
          <a:r>
            <a:rPr lang="en-US" smtClean="0">
              <a:latin typeface="+mn-lt"/>
              <a:ea typeface="+mn-ea"/>
              <a:cs typeface="+mn-ea"/>
              <a:sym typeface="+mn-lt"/>
            </a:rPr>
            <a:t>CPU</a:t>
          </a:r>
          <a:r>
            <a:rPr lang="zh-CN" smtClean="0">
              <a:latin typeface="+mn-lt"/>
              <a:ea typeface="+mn-ea"/>
              <a:cs typeface="+mn-ea"/>
              <a:sym typeface="+mn-lt"/>
            </a:rPr>
            <a:t>负载过高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0B9A1ADA-0F00-42BA-8FC4-F4EBD8A3A298}" type="parTrans" cxnId="{1E941EFF-8090-41AF-BF61-093094EF40F5}">
      <dgm:prSet/>
      <dgm:spPr/>
      <dgm:t>
        <a:bodyPr/>
        <a:lstStyle/>
        <a:p>
          <a:endParaRPr lang="zh-CN" altLang="en-US"/>
        </a:p>
      </dgm:t>
    </dgm:pt>
    <dgm:pt modelId="{337CC3B7-EBAD-4B0C-8BAE-3118DD217D68}" type="sibTrans" cxnId="{1E941EFF-8090-41AF-BF61-093094EF40F5}">
      <dgm:prSet/>
      <dgm:spPr/>
      <dgm:t>
        <a:bodyPr/>
        <a:lstStyle/>
        <a:p>
          <a:endParaRPr lang="zh-CN" altLang="en-US"/>
        </a:p>
      </dgm:t>
    </dgm:pt>
    <dgm:pt modelId="{9CA20001-2D85-4D56-A4C6-423976A4A08B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文件系统故障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3898488A-9AC1-4B2A-A2DA-9C709522262F}" type="parTrans" cxnId="{280D906B-BFE9-4AEB-A437-1A8B9CD4EBCB}">
      <dgm:prSet/>
      <dgm:spPr/>
      <dgm:t>
        <a:bodyPr/>
        <a:lstStyle/>
        <a:p>
          <a:endParaRPr lang="zh-CN" altLang="en-US"/>
        </a:p>
      </dgm:t>
    </dgm:pt>
    <dgm:pt modelId="{98C3B8CB-CF8F-46C4-AB37-0D8A5AC04C25}" type="sibTrans" cxnId="{280D906B-BFE9-4AEB-A437-1A8B9CD4EBCB}">
      <dgm:prSet/>
      <dgm:spPr/>
      <dgm:t>
        <a:bodyPr/>
        <a:lstStyle/>
        <a:p>
          <a:endParaRPr lang="zh-CN" altLang="en-US"/>
        </a:p>
      </dgm:t>
    </dgm:pt>
    <dgm:pt modelId="{B1D1CF31-1DC9-4F1F-9D22-87C0D9D91D32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物理节点故障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B6479DCE-8F27-47DF-B5A2-E1A743C0B6C8}" type="parTrans" cxnId="{9D212A0E-99C6-4B46-A8A2-EDF3FCD56FE7}">
      <dgm:prSet/>
      <dgm:spPr/>
      <dgm:t>
        <a:bodyPr/>
        <a:lstStyle/>
        <a:p>
          <a:endParaRPr lang="zh-CN" altLang="en-US"/>
        </a:p>
      </dgm:t>
    </dgm:pt>
    <dgm:pt modelId="{91D6A386-D429-4200-9397-108A8FFF37E5}" type="sibTrans" cxnId="{9D212A0E-99C6-4B46-A8A2-EDF3FCD56FE7}">
      <dgm:prSet/>
      <dgm:spPr/>
      <dgm:t>
        <a:bodyPr/>
        <a:lstStyle/>
        <a:p>
          <a:endParaRPr lang="zh-CN" altLang="en-US"/>
        </a:p>
      </dgm:t>
    </dgm:pt>
    <dgm:pt modelId="{BE5B9799-50AD-419F-812E-8F1E550B22C1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网络连接故障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C9A58E47-2294-4317-B5ED-18F2761BAFAC}" type="parTrans" cxnId="{2F44F750-DC25-492F-AD46-C673CC016BBD}">
      <dgm:prSet/>
      <dgm:spPr/>
      <dgm:t>
        <a:bodyPr/>
        <a:lstStyle/>
        <a:p>
          <a:endParaRPr lang="zh-CN" altLang="en-US"/>
        </a:p>
      </dgm:t>
    </dgm:pt>
    <dgm:pt modelId="{0D892A42-E1A9-4D28-9A98-0B83E122B113}" type="sibTrans" cxnId="{2F44F750-DC25-492F-AD46-C673CC016BBD}">
      <dgm:prSet/>
      <dgm:spPr/>
      <dgm:t>
        <a:bodyPr/>
        <a:lstStyle/>
        <a:p>
          <a:endParaRPr lang="zh-CN" altLang="en-US"/>
        </a:p>
      </dgm:t>
    </dgm:pt>
    <dgm:pt modelId="{81B4F30E-96A4-400B-A23B-53399AEDECDD}">
      <dgm:prSet/>
      <dgm:spPr/>
      <dgm:t>
        <a:bodyPr/>
        <a:lstStyle/>
        <a:p>
          <a:pPr rtl="0"/>
          <a:r>
            <a:rPr lang="en-US" smtClean="0">
              <a:latin typeface="+mn-lt"/>
              <a:ea typeface="+mn-ea"/>
              <a:cs typeface="+mn-ea"/>
              <a:sym typeface="+mn-lt"/>
            </a:rPr>
            <a:t>IP</a:t>
          </a:r>
          <a:r>
            <a:rPr lang="zh-CN" smtClean="0">
              <a:latin typeface="+mn-lt"/>
              <a:ea typeface="+mn-ea"/>
              <a:cs typeface="+mn-ea"/>
              <a:sym typeface="+mn-lt"/>
            </a:rPr>
            <a:t>冲突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DCBB223F-523A-4618-AAFB-D5620F5CA4C2}" type="parTrans" cxnId="{347419C4-28B5-4CDD-AD99-E3E5A1CC044D}">
      <dgm:prSet/>
      <dgm:spPr/>
      <dgm:t>
        <a:bodyPr/>
        <a:lstStyle/>
        <a:p>
          <a:endParaRPr lang="zh-CN" altLang="en-US"/>
        </a:p>
      </dgm:t>
    </dgm:pt>
    <dgm:pt modelId="{74152319-8712-4B6A-A52E-600F9273A8E2}" type="sibTrans" cxnId="{347419C4-28B5-4CDD-AD99-E3E5A1CC044D}">
      <dgm:prSet/>
      <dgm:spPr/>
      <dgm:t>
        <a:bodyPr/>
        <a:lstStyle/>
        <a:p>
          <a:endParaRPr lang="zh-CN" altLang="en-US"/>
        </a:p>
      </dgm:t>
    </dgm:pt>
    <dgm:pt modelId="{F935BA84-A6E6-4FE7-8820-68A50B5B7233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交换机配置错误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3FC87597-7B98-4590-8709-F032E18DBB60}" type="parTrans" cxnId="{A0AED5E5-C98C-430A-BDB5-5A44200ABB21}">
      <dgm:prSet/>
      <dgm:spPr/>
      <dgm:t>
        <a:bodyPr/>
        <a:lstStyle/>
        <a:p>
          <a:endParaRPr lang="zh-CN" altLang="en-US"/>
        </a:p>
      </dgm:t>
    </dgm:pt>
    <dgm:pt modelId="{658D60B3-8DD1-4C1C-A8D3-130BD912D2D6}" type="sibTrans" cxnId="{A0AED5E5-C98C-430A-BDB5-5A44200ABB21}">
      <dgm:prSet/>
      <dgm:spPr/>
      <dgm:t>
        <a:bodyPr/>
        <a:lstStyle/>
        <a:p>
          <a:endParaRPr lang="zh-CN" altLang="en-US"/>
        </a:p>
      </dgm:t>
    </dgm:pt>
    <dgm:pt modelId="{45BD09E3-2E4D-4B02-80F9-00F4F4278601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网线故障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1D77D9ED-B0A1-436F-AC72-B5F2738BA213}" type="parTrans" cxnId="{238A655E-E683-46A2-B3AF-5B5CCEF7BBF0}">
      <dgm:prSet/>
      <dgm:spPr/>
      <dgm:t>
        <a:bodyPr/>
        <a:lstStyle/>
        <a:p>
          <a:endParaRPr lang="zh-CN" altLang="en-US"/>
        </a:p>
      </dgm:t>
    </dgm:pt>
    <dgm:pt modelId="{CF4985D2-BBE4-4BE7-977D-8F8B0AC214BF}" type="sibTrans" cxnId="{238A655E-E683-46A2-B3AF-5B5CCEF7BBF0}">
      <dgm:prSet/>
      <dgm:spPr/>
      <dgm:t>
        <a:bodyPr/>
        <a:lstStyle/>
        <a:p>
          <a:endParaRPr lang="zh-CN" altLang="en-US"/>
        </a:p>
      </dgm:t>
    </dgm:pt>
    <dgm:pt modelId="{FB3897D1-70F9-4DC0-85DE-1FBFCB0BE537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其他故障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B6BF2DE9-7706-49FF-902B-D8258220A28A}" type="parTrans" cxnId="{4A8E8729-7893-4B86-93D5-4CAA96AE2003}">
      <dgm:prSet/>
      <dgm:spPr/>
      <dgm:t>
        <a:bodyPr/>
        <a:lstStyle/>
        <a:p>
          <a:endParaRPr lang="zh-CN" altLang="en-US"/>
        </a:p>
      </dgm:t>
    </dgm:pt>
    <dgm:pt modelId="{4A5612D3-EA6C-42D9-8834-34798279F981}" type="sibTrans" cxnId="{4A8E8729-7893-4B86-93D5-4CAA96AE2003}">
      <dgm:prSet/>
      <dgm:spPr/>
      <dgm:t>
        <a:bodyPr/>
        <a:lstStyle/>
        <a:p>
          <a:endParaRPr lang="zh-CN" altLang="en-US"/>
        </a:p>
      </dgm:t>
    </dgm:pt>
    <dgm:pt modelId="{549A4C16-EA74-47BB-942D-A99820637573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时间同步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EDB210F5-3B5A-4732-B0CB-25AA63490951}" type="parTrans" cxnId="{F2E1D4A1-325C-40A6-AFEB-7D331E9A1D17}">
      <dgm:prSet/>
      <dgm:spPr/>
      <dgm:t>
        <a:bodyPr/>
        <a:lstStyle/>
        <a:p>
          <a:endParaRPr lang="zh-CN" altLang="en-US"/>
        </a:p>
      </dgm:t>
    </dgm:pt>
    <dgm:pt modelId="{0AAE4243-615F-4890-A3CA-A1FC8E1E6AF0}" type="sibTrans" cxnId="{F2E1D4A1-325C-40A6-AFEB-7D331E9A1D17}">
      <dgm:prSet/>
      <dgm:spPr/>
      <dgm:t>
        <a:bodyPr/>
        <a:lstStyle/>
        <a:p>
          <a:endParaRPr lang="zh-CN" altLang="en-US"/>
        </a:p>
      </dgm:t>
    </dgm:pt>
    <dgm:pt modelId="{1DB4ADFE-F216-4F41-8798-E459F5468013}">
      <dgm:prSet/>
      <dgm:spPr/>
      <dgm:t>
        <a:bodyPr/>
        <a:lstStyle/>
        <a:p>
          <a:pPr rtl="0"/>
          <a:r>
            <a:rPr lang="en-US" smtClean="0">
              <a:latin typeface="+mn-lt"/>
              <a:ea typeface="+mn-ea"/>
              <a:cs typeface="+mn-ea"/>
              <a:sym typeface="+mn-lt"/>
            </a:rPr>
            <a:t>DNS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66C928B2-9C9D-4A8C-B60B-352061B21E55}" type="parTrans" cxnId="{0A1FF817-9556-4F84-8AE8-D34FE94721BB}">
      <dgm:prSet/>
      <dgm:spPr/>
      <dgm:t>
        <a:bodyPr/>
        <a:lstStyle/>
        <a:p>
          <a:endParaRPr lang="zh-CN" altLang="en-US"/>
        </a:p>
      </dgm:t>
    </dgm:pt>
    <dgm:pt modelId="{5BDA602A-85F9-4035-BCF0-7B5610BDA850}" type="sibTrans" cxnId="{0A1FF817-9556-4F84-8AE8-D34FE94721BB}">
      <dgm:prSet/>
      <dgm:spPr/>
      <dgm:t>
        <a:bodyPr/>
        <a:lstStyle/>
        <a:p>
          <a:endParaRPr lang="zh-CN" altLang="en-US"/>
        </a:p>
      </dgm:t>
    </dgm:pt>
    <dgm:pt modelId="{04129053-06CA-4A80-BE34-9A3F62274817}">
      <dgm:prSet/>
      <dgm:spPr/>
      <dgm:t>
        <a:bodyPr/>
        <a:lstStyle/>
        <a:p>
          <a:pPr rtl="0"/>
          <a:r>
            <a:rPr lang="zh-CN" smtClean="0">
              <a:latin typeface="+mn-lt"/>
              <a:ea typeface="+mn-ea"/>
              <a:cs typeface="+mn-ea"/>
              <a:sym typeface="+mn-lt"/>
            </a:rPr>
            <a:t>防火墙</a:t>
          </a:r>
          <a:endParaRPr lang="zh-CN">
            <a:latin typeface="+mn-lt"/>
            <a:ea typeface="+mn-ea"/>
            <a:cs typeface="+mn-ea"/>
            <a:sym typeface="+mn-lt"/>
          </a:endParaRPr>
        </a:p>
      </dgm:t>
    </dgm:pt>
    <dgm:pt modelId="{AEB31FB9-80D2-49AF-B97C-97B667D054AD}" type="parTrans" cxnId="{D104EB39-B5AC-414A-AB3B-BF8C868626D9}">
      <dgm:prSet/>
      <dgm:spPr/>
      <dgm:t>
        <a:bodyPr/>
        <a:lstStyle/>
        <a:p>
          <a:endParaRPr lang="zh-CN" altLang="en-US"/>
        </a:p>
      </dgm:t>
    </dgm:pt>
    <dgm:pt modelId="{0569180F-40AD-4629-BA0A-625F50EA761D}" type="sibTrans" cxnId="{D104EB39-B5AC-414A-AB3B-BF8C868626D9}">
      <dgm:prSet/>
      <dgm:spPr/>
      <dgm:t>
        <a:bodyPr/>
        <a:lstStyle/>
        <a:p>
          <a:endParaRPr lang="zh-CN" altLang="en-US"/>
        </a:p>
      </dgm:t>
    </dgm:pt>
    <dgm:pt modelId="{99CA4353-7547-4279-B0AD-F0E82A44B19F}" type="pres">
      <dgm:prSet presAssocID="{E04517FF-527E-4C22-87AC-9248575CDC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7BCFDC-1300-4B90-A1A3-7AA10219D85D}" type="pres">
      <dgm:prSet presAssocID="{C5A1CE44-F564-488B-BEDF-B7AA8ADB5ED6}" presName="composite" presStyleCnt="0"/>
      <dgm:spPr/>
    </dgm:pt>
    <dgm:pt modelId="{3B4B794E-4503-4882-8BE0-279E7E09108B}" type="pres">
      <dgm:prSet presAssocID="{C5A1CE44-F564-488B-BEDF-B7AA8ADB5ED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F1E5AD-A2F8-4B3C-87C3-A0F27C4851EA}" type="pres">
      <dgm:prSet presAssocID="{C5A1CE44-F564-488B-BEDF-B7AA8ADB5ED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8C7A93-8167-466A-BC46-C5082E0A1D43}" type="pres">
      <dgm:prSet presAssocID="{5D36D9CD-83D6-4420-AB01-6F8084EBC28D}" presName="space" presStyleCnt="0"/>
      <dgm:spPr/>
    </dgm:pt>
    <dgm:pt modelId="{84118E2E-538E-4892-8EC9-D235F4C132D9}" type="pres">
      <dgm:prSet presAssocID="{BE5B9799-50AD-419F-812E-8F1E550B22C1}" presName="composite" presStyleCnt="0"/>
      <dgm:spPr/>
    </dgm:pt>
    <dgm:pt modelId="{24B6B371-26D4-47A1-953A-163F60D95A8F}" type="pres">
      <dgm:prSet presAssocID="{BE5B9799-50AD-419F-812E-8F1E550B22C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1C7860-F670-48B3-B5E2-8FE4E828D600}" type="pres">
      <dgm:prSet presAssocID="{BE5B9799-50AD-419F-812E-8F1E550B22C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4B8669-5DC1-4567-BAFC-D845AB3F2BE5}" type="pres">
      <dgm:prSet presAssocID="{0D892A42-E1A9-4D28-9A98-0B83E122B113}" presName="space" presStyleCnt="0"/>
      <dgm:spPr/>
    </dgm:pt>
    <dgm:pt modelId="{A9A44FF9-BF00-4B04-93D7-BB28CBF90314}" type="pres">
      <dgm:prSet presAssocID="{FB3897D1-70F9-4DC0-85DE-1FBFCB0BE537}" presName="composite" presStyleCnt="0"/>
      <dgm:spPr/>
    </dgm:pt>
    <dgm:pt modelId="{8DFFE51F-1841-4105-972E-D8F9AF2EE886}" type="pres">
      <dgm:prSet presAssocID="{FB3897D1-70F9-4DC0-85DE-1FBFCB0BE53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D32CE-2D62-4DB9-86EC-8EF712E5CC08}" type="pres">
      <dgm:prSet presAssocID="{FB3897D1-70F9-4DC0-85DE-1FBFCB0BE53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1FF817-9556-4F84-8AE8-D34FE94721BB}" srcId="{FB3897D1-70F9-4DC0-85DE-1FBFCB0BE537}" destId="{1DB4ADFE-F216-4F41-8798-E459F5468013}" srcOrd="1" destOrd="0" parTransId="{66C928B2-9C9D-4A8C-B60B-352061B21E55}" sibTransId="{5BDA602A-85F9-4035-BCF0-7B5610BDA850}"/>
    <dgm:cxn modelId="{F4818578-BDB2-4241-85AB-BE5896BCA8B8}" type="presOf" srcId="{04129053-06CA-4A80-BE34-9A3F62274817}" destId="{63CD32CE-2D62-4DB9-86EC-8EF712E5CC08}" srcOrd="0" destOrd="2" presId="urn:microsoft.com/office/officeart/2005/8/layout/hList1"/>
    <dgm:cxn modelId="{D104EB39-B5AC-414A-AB3B-BF8C868626D9}" srcId="{FB3897D1-70F9-4DC0-85DE-1FBFCB0BE537}" destId="{04129053-06CA-4A80-BE34-9A3F62274817}" srcOrd="2" destOrd="0" parTransId="{AEB31FB9-80D2-49AF-B97C-97B667D054AD}" sibTransId="{0569180F-40AD-4629-BA0A-625F50EA761D}"/>
    <dgm:cxn modelId="{5D27C8A3-113E-4208-8174-F9FB3D7018BC}" type="presOf" srcId="{6E2492E5-E9EF-4B0A-BF40-B55DAC837B01}" destId="{18F1E5AD-A2F8-4B3C-87C3-A0F27C4851EA}" srcOrd="0" destOrd="2" presId="urn:microsoft.com/office/officeart/2005/8/layout/hList1"/>
    <dgm:cxn modelId="{718FFA5F-B6CA-426C-8935-9050CB2368B9}" type="presOf" srcId="{9CA20001-2D85-4D56-A4C6-423976A4A08B}" destId="{18F1E5AD-A2F8-4B3C-87C3-A0F27C4851EA}" srcOrd="0" destOrd="4" presId="urn:microsoft.com/office/officeart/2005/8/layout/hList1"/>
    <dgm:cxn modelId="{70A6E27B-A8BB-44C5-8B5B-7728CA1B23A3}" type="presOf" srcId="{81B4F30E-96A4-400B-A23B-53399AEDECDD}" destId="{271C7860-F670-48B3-B5E2-8FE4E828D600}" srcOrd="0" destOrd="0" presId="urn:microsoft.com/office/officeart/2005/8/layout/hList1"/>
    <dgm:cxn modelId="{8F3A8C07-D25E-49FA-B631-5DE8E39975C7}" type="presOf" srcId="{F935BA84-A6E6-4FE7-8820-68A50B5B7233}" destId="{271C7860-F670-48B3-B5E2-8FE4E828D600}" srcOrd="0" destOrd="1" presId="urn:microsoft.com/office/officeart/2005/8/layout/hList1"/>
    <dgm:cxn modelId="{E450AD3D-C9F8-4E0A-982D-F4F70D2B54AD}" type="presOf" srcId="{FB3897D1-70F9-4DC0-85DE-1FBFCB0BE537}" destId="{8DFFE51F-1841-4105-972E-D8F9AF2EE886}" srcOrd="0" destOrd="0" presId="urn:microsoft.com/office/officeart/2005/8/layout/hList1"/>
    <dgm:cxn modelId="{9D212A0E-99C6-4B46-A8A2-EDF3FCD56FE7}" srcId="{C5A1CE44-F564-488B-BEDF-B7AA8ADB5ED6}" destId="{B1D1CF31-1DC9-4F1F-9D22-87C0D9D91D32}" srcOrd="5" destOrd="0" parTransId="{B6479DCE-8F27-47DF-B5A2-E1A743C0B6C8}" sibTransId="{91D6A386-D429-4200-9397-108A8FFF37E5}"/>
    <dgm:cxn modelId="{A0AED5E5-C98C-430A-BDB5-5A44200ABB21}" srcId="{BE5B9799-50AD-419F-812E-8F1E550B22C1}" destId="{F935BA84-A6E6-4FE7-8820-68A50B5B7233}" srcOrd="1" destOrd="0" parTransId="{3FC87597-7B98-4590-8709-F032E18DBB60}" sibTransId="{658D60B3-8DD1-4C1C-A8D3-130BD912D2D6}"/>
    <dgm:cxn modelId="{347419C4-28B5-4CDD-AD99-E3E5A1CC044D}" srcId="{BE5B9799-50AD-419F-812E-8F1E550B22C1}" destId="{81B4F30E-96A4-400B-A23B-53399AEDECDD}" srcOrd="0" destOrd="0" parTransId="{DCBB223F-523A-4618-AAFB-D5620F5CA4C2}" sibTransId="{74152319-8712-4B6A-A52E-600F9273A8E2}"/>
    <dgm:cxn modelId="{DCBFD9DC-E9FC-4A7D-8008-4688C5814485}" srcId="{C5A1CE44-F564-488B-BEDF-B7AA8ADB5ED6}" destId="{FF48076D-DDBB-4429-9D4C-07A5E822F65F}" srcOrd="1" destOrd="0" parTransId="{2B180576-F88A-438D-919F-84529578ACEA}" sibTransId="{0BF42FA0-68F1-4AE5-8320-146D7BCB15F5}"/>
    <dgm:cxn modelId="{F4631C8A-875A-4AA7-8A1B-DFD29CD587A1}" type="presOf" srcId="{1DB4ADFE-F216-4F41-8798-E459F5468013}" destId="{63CD32CE-2D62-4DB9-86EC-8EF712E5CC08}" srcOrd="0" destOrd="1" presId="urn:microsoft.com/office/officeart/2005/8/layout/hList1"/>
    <dgm:cxn modelId="{B07F69C0-94D3-447C-AE71-D51E2679D8EB}" srcId="{C5A1CE44-F564-488B-BEDF-B7AA8ADB5ED6}" destId="{CF31EC98-64B7-4834-B1D7-BBAF507BF3EB}" srcOrd="0" destOrd="0" parTransId="{B9AF5192-537D-49DF-AB4D-B1C03D5DE5FB}" sibTransId="{8908F476-6221-4014-B485-4B34C4444F50}"/>
    <dgm:cxn modelId="{47C9F411-967A-4517-949A-BFC4FFDD26D3}" type="presOf" srcId="{E04517FF-527E-4C22-87AC-9248575CDC90}" destId="{99CA4353-7547-4279-B0AD-F0E82A44B19F}" srcOrd="0" destOrd="0" presId="urn:microsoft.com/office/officeart/2005/8/layout/hList1"/>
    <dgm:cxn modelId="{1E941EFF-8090-41AF-BF61-093094EF40F5}" srcId="{C5A1CE44-F564-488B-BEDF-B7AA8ADB5ED6}" destId="{98BA6F43-BF43-4093-A4C6-D3E76496C20D}" srcOrd="3" destOrd="0" parTransId="{0B9A1ADA-0F00-42BA-8FC4-F4EBD8A3A298}" sibTransId="{337CC3B7-EBAD-4B0C-8BAE-3118DD217D68}"/>
    <dgm:cxn modelId="{89D7C2E2-2FF1-463A-B8EC-AB35D2CDD1B7}" type="presOf" srcId="{BE5B9799-50AD-419F-812E-8F1E550B22C1}" destId="{24B6B371-26D4-47A1-953A-163F60D95A8F}" srcOrd="0" destOrd="0" presId="urn:microsoft.com/office/officeart/2005/8/layout/hList1"/>
    <dgm:cxn modelId="{D969FA29-AD3C-4041-9F85-E6EBED938901}" type="presOf" srcId="{549A4C16-EA74-47BB-942D-A99820637573}" destId="{63CD32CE-2D62-4DB9-86EC-8EF712E5CC08}" srcOrd="0" destOrd="0" presId="urn:microsoft.com/office/officeart/2005/8/layout/hList1"/>
    <dgm:cxn modelId="{6DA44BEE-C12F-49C0-A64B-AF24444513EC}" type="presOf" srcId="{FF48076D-DDBB-4429-9D4C-07A5E822F65F}" destId="{18F1E5AD-A2F8-4B3C-87C3-A0F27C4851EA}" srcOrd="0" destOrd="1" presId="urn:microsoft.com/office/officeart/2005/8/layout/hList1"/>
    <dgm:cxn modelId="{E818A869-6DA3-492C-8741-8091D3843225}" type="presOf" srcId="{C5A1CE44-F564-488B-BEDF-B7AA8ADB5ED6}" destId="{3B4B794E-4503-4882-8BE0-279E7E09108B}" srcOrd="0" destOrd="0" presId="urn:microsoft.com/office/officeart/2005/8/layout/hList1"/>
    <dgm:cxn modelId="{4A8E8729-7893-4B86-93D5-4CAA96AE2003}" srcId="{E04517FF-527E-4C22-87AC-9248575CDC90}" destId="{FB3897D1-70F9-4DC0-85DE-1FBFCB0BE537}" srcOrd="2" destOrd="0" parTransId="{B6BF2DE9-7706-49FF-902B-D8258220A28A}" sibTransId="{4A5612D3-EA6C-42D9-8834-34798279F981}"/>
    <dgm:cxn modelId="{194C94FA-651E-433F-9964-C9F471081BF8}" srcId="{E04517FF-527E-4C22-87AC-9248575CDC90}" destId="{C5A1CE44-F564-488B-BEDF-B7AA8ADB5ED6}" srcOrd="0" destOrd="0" parTransId="{A533ABCF-B7DE-40DF-B5E0-8441D61CE0FC}" sibTransId="{5D36D9CD-83D6-4420-AB01-6F8084EBC28D}"/>
    <dgm:cxn modelId="{3BE97C2F-DA82-4CF8-9A42-20893A6BF076}" type="presOf" srcId="{98BA6F43-BF43-4093-A4C6-D3E76496C20D}" destId="{18F1E5AD-A2F8-4B3C-87C3-A0F27C4851EA}" srcOrd="0" destOrd="3" presId="urn:microsoft.com/office/officeart/2005/8/layout/hList1"/>
    <dgm:cxn modelId="{9AA8F526-D90F-4BFB-852E-AEA04531C6AD}" type="presOf" srcId="{45BD09E3-2E4D-4B02-80F9-00F4F4278601}" destId="{271C7860-F670-48B3-B5E2-8FE4E828D600}" srcOrd="0" destOrd="2" presId="urn:microsoft.com/office/officeart/2005/8/layout/hList1"/>
    <dgm:cxn modelId="{F2E1D4A1-325C-40A6-AFEB-7D331E9A1D17}" srcId="{FB3897D1-70F9-4DC0-85DE-1FBFCB0BE537}" destId="{549A4C16-EA74-47BB-942D-A99820637573}" srcOrd="0" destOrd="0" parTransId="{EDB210F5-3B5A-4732-B0CB-25AA63490951}" sibTransId="{0AAE4243-615F-4890-A3CA-A1FC8E1E6AF0}"/>
    <dgm:cxn modelId="{E22024DF-C78C-4618-8C43-C6BD7B7679BC}" type="presOf" srcId="{CF31EC98-64B7-4834-B1D7-BBAF507BF3EB}" destId="{18F1E5AD-A2F8-4B3C-87C3-A0F27C4851EA}" srcOrd="0" destOrd="0" presId="urn:microsoft.com/office/officeart/2005/8/layout/hList1"/>
    <dgm:cxn modelId="{238A655E-E683-46A2-B3AF-5B5CCEF7BBF0}" srcId="{BE5B9799-50AD-419F-812E-8F1E550B22C1}" destId="{45BD09E3-2E4D-4B02-80F9-00F4F4278601}" srcOrd="2" destOrd="0" parTransId="{1D77D9ED-B0A1-436F-AC72-B5F2738BA213}" sibTransId="{CF4985D2-BBE4-4BE7-977D-8F8B0AC214BF}"/>
    <dgm:cxn modelId="{280D906B-BFE9-4AEB-A437-1A8B9CD4EBCB}" srcId="{C5A1CE44-F564-488B-BEDF-B7AA8ADB5ED6}" destId="{9CA20001-2D85-4D56-A4C6-423976A4A08B}" srcOrd="4" destOrd="0" parTransId="{3898488A-9AC1-4B2A-A2DA-9C709522262F}" sibTransId="{98C3B8CB-CF8F-46C4-AB37-0D8A5AC04C25}"/>
    <dgm:cxn modelId="{E547E556-8C5C-4908-9997-A24DBFBE0A98}" srcId="{C5A1CE44-F564-488B-BEDF-B7AA8ADB5ED6}" destId="{6E2492E5-E9EF-4B0A-BF40-B55DAC837B01}" srcOrd="2" destOrd="0" parTransId="{E439B3DB-4994-4E0C-BD3F-5BDA4D2F5A3D}" sibTransId="{253AF426-01F1-44DD-89D3-534D9569CC64}"/>
    <dgm:cxn modelId="{89E6DCDC-6BB4-4D8B-A1A7-25D05A6D6828}" type="presOf" srcId="{B1D1CF31-1DC9-4F1F-9D22-87C0D9D91D32}" destId="{18F1E5AD-A2F8-4B3C-87C3-A0F27C4851EA}" srcOrd="0" destOrd="5" presId="urn:microsoft.com/office/officeart/2005/8/layout/hList1"/>
    <dgm:cxn modelId="{2F44F750-DC25-492F-AD46-C673CC016BBD}" srcId="{E04517FF-527E-4C22-87AC-9248575CDC90}" destId="{BE5B9799-50AD-419F-812E-8F1E550B22C1}" srcOrd="1" destOrd="0" parTransId="{C9A58E47-2294-4317-B5ED-18F2761BAFAC}" sibTransId="{0D892A42-E1A9-4D28-9A98-0B83E122B113}"/>
    <dgm:cxn modelId="{322DE66A-DDFC-4569-936F-5D2E39BACD7F}" type="presParOf" srcId="{99CA4353-7547-4279-B0AD-F0E82A44B19F}" destId="{397BCFDC-1300-4B90-A1A3-7AA10219D85D}" srcOrd="0" destOrd="0" presId="urn:microsoft.com/office/officeart/2005/8/layout/hList1"/>
    <dgm:cxn modelId="{55A7E114-D0D7-4866-B110-4F20B7A376C7}" type="presParOf" srcId="{397BCFDC-1300-4B90-A1A3-7AA10219D85D}" destId="{3B4B794E-4503-4882-8BE0-279E7E09108B}" srcOrd="0" destOrd="0" presId="urn:microsoft.com/office/officeart/2005/8/layout/hList1"/>
    <dgm:cxn modelId="{48EE06A9-D567-4EE6-9362-D786F542BC81}" type="presParOf" srcId="{397BCFDC-1300-4B90-A1A3-7AA10219D85D}" destId="{18F1E5AD-A2F8-4B3C-87C3-A0F27C4851EA}" srcOrd="1" destOrd="0" presId="urn:microsoft.com/office/officeart/2005/8/layout/hList1"/>
    <dgm:cxn modelId="{9AF424C6-DDF4-4FFE-8116-30161B36FC5F}" type="presParOf" srcId="{99CA4353-7547-4279-B0AD-F0E82A44B19F}" destId="{F38C7A93-8167-466A-BC46-C5082E0A1D43}" srcOrd="1" destOrd="0" presId="urn:microsoft.com/office/officeart/2005/8/layout/hList1"/>
    <dgm:cxn modelId="{07537878-3971-4F42-85BC-A892069B64DD}" type="presParOf" srcId="{99CA4353-7547-4279-B0AD-F0E82A44B19F}" destId="{84118E2E-538E-4892-8EC9-D235F4C132D9}" srcOrd="2" destOrd="0" presId="urn:microsoft.com/office/officeart/2005/8/layout/hList1"/>
    <dgm:cxn modelId="{C55800B8-7C95-4D9D-8B2A-1DFD326D2475}" type="presParOf" srcId="{84118E2E-538E-4892-8EC9-D235F4C132D9}" destId="{24B6B371-26D4-47A1-953A-163F60D95A8F}" srcOrd="0" destOrd="0" presId="urn:microsoft.com/office/officeart/2005/8/layout/hList1"/>
    <dgm:cxn modelId="{7C85440B-651D-4C93-AC2C-52FB3052FECB}" type="presParOf" srcId="{84118E2E-538E-4892-8EC9-D235F4C132D9}" destId="{271C7860-F670-48B3-B5E2-8FE4E828D600}" srcOrd="1" destOrd="0" presId="urn:microsoft.com/office/officeart/2005/8/layout/hList1"/>
    <dgm:cxn modelId="{C869F51D-5428-43A4-A698-A3C7C29D9BB9}" type="presParOf" srcId="{99CA4353-7547-4279-B0AD-F0E82A44B19F}" destId="{B34B8669-5DC1-4567-BAFC-D845AB3F2BE5}" srcOrd="3" destOrd="0" presId="urn:microsoft.com/office/officeart/2005/8/layout/hList1"/>
    <dgm:cxn modelId="{3EDF5423-B951-4CC5-B64E-6E55918DC313}" type="presParOf" srcId="{99CA4353-7547-4279-B0AD-F0E82A44B19F}" destId="{A9A44FF9-BF00-4B04-93D7-BB28CBF90314}" srcOrd="4" destOrd="0" presId="urn:microsoft.com/office/officeart/2005/8/layout/hList1"/>
    <dgm:cxn modelId="{DE67BC2F-C61D-4C9E-AB27-0B6EB2158CD2}" type="presParOf" srcId="{A9A44FF9-BF00-4B04-93D7-BB28CBF90314}" destId="{8DFFE51F-1841-4105-972E-D8F9AF2EE886}" srcOrd="0" destOrd="0" presId="urn:microsoft.com/office/officeart/2005/8/layout/hList1"/>
    <dgm:cxn modelId="{8D8B064A-FFAB-4A5F-B40E-846BD8ABFCC2}" type="presParOf" srcId="{A9A44FF9-BF00-4B04-93D7-BB28CBF90314}" destId="{63CD32CE-2D62-4DB9-86EC-8EF712E5CC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50CB6-A80E-4579-A8C9-07F466F21B9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035B3C10-D297-4879-921B-4783267E0065}">
      <dgm:prSet/>
      <dgm:spPr/>
      <dgm:t>
        <a:bodyPr/>
        <a:lstStyle/>
        <a:p>
          <a:pPr rtl="0"/>
          <a:r>
            <a:rPr lang="en-US" dirty="0" smtClean="0">
              <a:latin typeface="+mn-lt"/>
              <a:ea typeface="+mn-ea"/>
              <a:cs typeface="+mn-ea"/>
              <a:sym typeface="+mn-lt"/>
            </a:rPr>
            <a:t>Keystone</a:t>
          </a:r>
          <a:r>
            <a:rPr lang="zh-CN" dirty="0" smtClean="0">
              <a:latin typeface="+mn-lt"/>
              <a:ea typeface="+mn-ea"/>
              <a:cs typeface="+mn-ea"/>
              <a:sym typeface="+mn-lt"/>
            </a:rPr>
            <a:t>故障处理案例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E08CBD38-3FFC-418D-9AD7-60491F27EB49}" type="parTrans" cxnId="{E10EA1C8-A912-4C3B-9157-BD0C242DAF48}">
      <dgm:prSet/>
      <dgm:spPr/>
      <dgm:t>
        <a:bodyPr/>
        <a:lstStyle/>
        <a:p>
          <a:endParaRPr lang="zh-CN" altLang="en-US"/>
        </a:p>
      </dgm:t>
    </dgm:pt>
    <dgm:pt modelId="{CEE97144-82FC-4FF2-83AE-F1D85F258005}" type="sibTrans" cxnId="{E10EA1C8-A912-4C3B-9157-BD0C242DAF48}">
      <dgm:prSet/>
      <dgm:spPr/>
      <dgm:t>
        <a:bodyPr/>
        <a:lstStyle/>
        <a:p>
          <a:endParaRPr lang="zh-CN" altLang="en-US"/>
        </a:p>
      </dgm:t>
    </dgm:pt>
    <dgm:pt modelId="{98258389-2A03-4912-A7B2-A4C2735DCABA}">
      <dgm:prSet/>
      <dgm:spPr/>
      <dgm:t>
        <a:bodyPr/>
        <a:lstStyle/>
        <a:p>
          <a:pPr rtl="0"/>
          <a:r>
            <a:rPr lang="zh-CN" dirty="0" smtClean="0">
              <a:latin typeface="+mn-lt"/>
              <a:ea typeface="+mn-ea"/>
              <a:cs typeface="+mn-ea"/>
              <a:sym typeface="+mn-lt"/>
            </a:rPr>
            <a:t>服务连接超时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A2087AE9-8D9E-446C-A959-6431D88BE2AC}" type="parTrans" cxnId="{57DB544E-F894-4070-988A-CD1E5FF32C73}">
      <dgm:prSet/>
      <dgm:spPr/>
      <dgm:t>
        <a:bodyPr/>
        <a:lstStyle/>
        <a:p>
          <a:endParaRPr lang="zh-CN" altLang="en-US"/>
        </a:p>
      </dgm:t>
    </dgm:pt>
    <dgm:pt modelId="{64C25A72-B750-4485-97E8-300988A35A64}" type="sibTrans" cxnId="{57DB544E-F894-4070-988A-CD1E5FF32C73}">
      <dgm:prSet/>
      <dgm:spPr/>
      <dgm:t>
        <a:bodyPr/>
        <a:lstStyle/>
        <a:p>
          <a:endParaRPr lang="zh-CN" altLang="en-US"/>
        </a:p>
      </dgm:t>
    </dgm:pt>
    <dgm:pt modelId="{1D370D15-4EB5-42EC-8980-75B4DDF4C18E}">
      <dgm:prSet/>
      <dgm:spPr/>
      <dgm:t>
        <a:bodyPr/>
        <a:lstStyle/>
        <a:p>
          <a:pPr rtl="0"/>
          <a:r>
            <a:rPr lang="zh-CN" dirty="0" smtClean="0">
              <a:latin typeface="+mn-lt"/>
              <a:ea typeface="+mn-ea"/>
              <a:cs typeface="+mn-ea"/>
              <a:sym typeface="+mn-lt"/>
            </a:rPr>
            <a:t>认证失败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AADE6725-9055-4E2B-9723-1FD2F3F3D199}" type="parTrans" cxnId="{FAF6EE5C-AD31-4547-B6FF-18A6B1C26DB2}">
      <dgm:prSet/>
      <dgm:spPr/>
      <dgm:t>
        <a:bodyPr/>
        <a:lstStyle/>
        <a:p>
          <a:endParaRPr lang="zh-CN" altLang="en-US"/>
        </a:p>
      </dgm:t>
    </dgm:pt>
    <dgm:pt modelId="{DA7C4D7E-56A6-4864-9365-4BA3B14943D3}" type="sibTrans" cxnId="{FAF6EE5C-AD31-4547-B6FF-18A6B1C26DB2}">
      <dgm:prSet/>
      <dgm:spPr/>
      <dgm:t>
        <a:bodyPr/>
        <a:lstStyle/>
        <a:p>
          <a:endParaRPr lang="zh-CN" altLang="en-US"/>
        </a:p>
      </dgm:t>
    </dgm:pt>
    <dgm:pt modelId="{052C3F69-9E7E-4710-A0E0-9EC45D642A1B}">
      <dgm:prSet/>
      <dgm:spPr/>
      <dgm:t>
        <a:bodyPr/>
        <a:lstStyle/>
        <a:p>
          <a:pPr rtl="0"/>
          <a:r>
            <a:rPr lang="en-US" dirty="0" smtClean="0">
              <a:latin typeface="+mn-lt"/>
              <a:ea typeface="+mn-ea"/>
              <a:cs typeface="+mn-ea"/>
              <a:sym typeface="+mn-lt"/>
            </a:rPr>
            <a:t>Neutron</a:t>
          </a:r>
          <a:r>
            <a:rPr lang="zh-CN" dirty="0" smtClean="0">
              <a:latin typeface="+mn-lt"/>
              <a:ea typeface="+mn-ea"/>
              <a:cs typeface="+mn-ea"/>
              <a:sym typeface="+mn-lt"/>
            </a:rPr>
            <a:t>故障处理案例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F722EA59-9810-419D-B679-356F24BD636F}" type="parTrans" cxnId="{DD3AB555-DB8F-4E29-9F14-A7F65F794B3D}">
      <dgm:prSet/>
      <dgm:spPr/>
      <dgm:t>
        <a:bodyPr/>
        <a:lstStyle/>
        <a:p>
          <a:endParaRPr lang="zh-CN" altLang="en-US"/>
        </a:p>
      </dgm:t>
    </dgm:pt>
    <dgm:pt modelId="{E43C7116-0063-4DA4-BCDE-1056850F8883}" type="sibTrans" cxnId="{DD3AB555-DB8F-4E29-9F14-A7F65F794B3D}">
      <dgm:prSet/>
      <dgm:spPr/>
      <dgm:t>
        <a:bodyPr/>
        <a:lstStyle/>
        <a:p>
          <a:endParaRPr lang="zh-CN" altLang="en-US"/>
        </a:p>
      </dgm:t>
    </dgm:pt>
    <dgm:pt modelId="{9DD924F3-708D-42D0-9BCE-925D6814748C}">
      <dgm:prSet/>
      <dgm:spPr/>
      <dgm:t>
        <a:bodyPr/>
        <a:lstStyle/>
        <a:p>
          <a:pPr rtl="0"/>
          <a:r>
            <a:rPr lang="zh-CN" dirty="0" smtClean="0">
              <a:latin typeface="+mn-lt"/>
              <a:ea typeface="+mn-ea"/>
              <a:cs typeface="+mn-ea"/>
              <a:sym typeface="+mn-lt"/>
            </a:rPr>
            <a:t>无法</a:t>
          </a:r>
          <a:r>
            <a:rPr lang="en-US" dirty="0" smtClean="0">
              <a:latin typeface="+mn-lt"/>
              <a:ea typeface="+mn-ea"/>
              <a:cs typeface="+mn-ea"/>
              <a:sym typeface="+mn-lt"/>
            </a:rPr>
            <a:t>ping</a:t>
          </a:r>
          <a:r>
            <a:rPr lang="zh-CN" dirty="0" smtClean="0">
              <a:latin typeface="+mn-lt"/>
              <a:ea typeface="+mn-ea"/>
              <a:cs typeface="+mn-ea"/>
              <a:sym typeface="+mn-lt"/>
            </a:rPr>
            <a:t>通虚拟机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25FBE30B-B2EA-4333-80EB-D54248D6E0E7}" type="parTrans" cxnId="{7B0403AE-11D3-4143-995F-2B367318C940}">
      <dgm:prSet/>
      <dgm:spPr/>
      <dgm:t>
        <a:bodyPr/>
        <a:lstStyle/>
        <a:p>
          <a:endParaRPr lang="zh-CN" altLang="en-US"/>
        </a:p>
      </dgm:t>
    </dgm:pt>
    <dgm:pt modelId="{A738D4FD-540E-4357-91F3-8134F848C6E1}" type="sibTrans" cxnId="{7B0403AE-11D3-4143-995F-2B367318C940}">
      <dgm:prSet/>
      <dgm:spPr/>
      <dgm:t>
        <a:bodyPr/>
        <a:lstStyle/>
        <a:p>
          <a:endParaRPr lang="zh-CN" altLang="en-US"/>
        </a:p>
      </dgm:t>
    </dgm:pt>
    <dgm:pt modelId="{0DB26555-5378-4CEC-9C12-BDC453B336B8}">
      <dgm:prSet/>
      <dgm:spPr/>
      <dgm:t>
        <a:bodyPr/>
        <a:lstStyle/>
        <a:p>
          <a:pPr rtl="0"/>
          <a:r>
            <a:rPr lang="en-US" dirty="0" smtClean="0">
              <a:latin typeface="+mn-lt"/>
              <a:ea typeface="+mn-ea"/>
              <a:cs typeface="+mn-ea"/>
              <a:sym typeface="+mn-lt"/>
            </a:rPr>
            <a:t>Nova</a:t>
          </a:r>
          <a:r>
            <a:rPr lang="zh-CN" dirty="0" smtClean="0">
              <a:latin typeface="+mn-lt"/>
              <a:ea typeface="+mn-ea"/>
              <a:cs typeface="+mn-ea"/>
              <a:sym typeface="+mn-lt"/>
            </a:rPr>
            <a:t>故障处理案例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6B76381E-0267-4E9D-AFD8-8770F8E6638E}" type="parTrans" cxnId="{0134DC3B-3072-4553-979D-A70EAD3C10DE}">
      <dgm:prSet/>
      <dgm:spPr/>
      <dgm:t>
        <a:bodyPr/>
        <a:lstStyle/>
        <a:p>
          <a:endParaRPr lang="zh-CN" altLang="en-US"/>
        </a:p>
      </dgm:t>
    </dgm:pt>
    <dgm:pt modelId="{07FA419F-54EC-4587-898E-84D437F625C5}" type="sibTrans" cxnId="{0134DC3B-3072-4553-979D-A70EAD3C10DE}">
      <dgm:prSet/>
      <dgm:spPr/>
      <dgm:t>
        <a:bodyPr/>
        <a:lstStyle/>
        <a:p>
          <a:endParaRPr lang="zh-CN" altLang="en-US"/>
        </a:p>
      </dgm:t>
    </dgm:pt>
    <dgm:pt modelId="{2497E082-A3BD-46F2-9657-20EB45D4565D}">
      <dgm:prSet/>
      <dgm:spPr/>
      <dgm:t>
        <a:bodyPr/>
        <a:lstStyle/>
        <a:p>
          <a:pPr rtl="0"/>
          <a:r>
            <a:rPr lang="en-US" dirty="0" smtClean="0">
              <a:latin typeface="+mn-lt"/>
              <a:ea typeface="+mn-ea"/>
              <a:cs typeface="+mn-ea"/>
              <a:sym typeface="+mn-lt"/>
            </a:rPr>
            <a:t>No valid host was found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8D590AA5-EDE6-4EE5-B797-413FABD8F52B}" type="parTrans" cxnId="{4E9F4843-116E-4D64-936E-584F0CC48F99}">
      <dgm:prSet/>
      <dgm:spPr/>
      <dgm:t>
        <a:bodyPr/>
        <a:lstStyle/>
        <a:p>
          <a:endParaRPr lang="zh-CN" altLang="en-US"/>
        </a:p>
      </dgm:t>
    </dgm:pt>
    <dgm:pt modelId="{7C85813B-8D57-49BD-94BB-F6E0EB8B33C3}" type="sibTrans" cxnId="{4E9F4843-116E-4D64-936E-584F0CC48F99}">
      <dgm:prSet/>
      <dgm:spPr/>
      <dgm:t>
        <a:bodyPr/>
        <a:lstStyle/>
        <a:p>
          <a:endParaRPr lang="zh-CN" altLang="en-US"/>
        </a:p>
      </dgm:t>
    </dgm:pt>
    <dgm:pt modelId="{B7BB5C6E-989D-4437-B028-19C0B6292BC9}" type="pres">
      <dgm:prSet presAssocID="{A4D50CB6-A80E-4579-A8C9-07F466F21B9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8DB65C-D199-4C93-8D5A-2C02D0E88DF7}" type="pres">
      <dgm:prSet presAssocID="{035B3C10-D297-4879-921B-4783267E0065}" presName="parentLin" presStyleCnt="0"/>
      <dgm:spPr/>
    </dgm:pt>
    <dgm:pt modelId="{6367EED1-FEC4-4FA9-9CD7-1FE9B73AEB88}" type="pres">
      <dgm:prSet presAssocID="{035B3C10-D297-4879-921B-4783267E006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78874E8E-180D-4869-A0B5-622E5EE73A9E}" type="pres">
      <dgm:prSet presAssocID="{035B3C10-D297-4879-921B-4783267E00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631A83-E9FA-44B7-807B-54521B972067}" type="pres">
      <dgm:prSet presAssocID="{035B3C10-D297-4879-921B-4783267E0065}" presName="negativeSpace" presStyleCnt="0"/>
      <dgm:spPr/>
    </dgm:pt>
    <dgm:pt modelId="{4A83AE33-27B3-4BD0-8646-43D2FA2BCC4F}" type="pres">
      <dgm:prSet presAssocID="{035B3C10-D297-4879-921B-4783267E006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916EBA-0578-4E47-BF1F-2E55E5659835}" type="pres">
      <dgm:prSet presAssocID="{CEE97144-82FC-4FF2-83AE-F1D85F258005}" presName="spaceBetweenRectangles" presStyleCnt="0"/>
      <dgm:spPr/>
    </dgm:pt>
    <dgm:pt modelId="{14D90300-1624-4D3E-A49A-7FF1CD238266}" type="pres">
      <dgm:prSet presAssocID="{052C3F69-9E7E-4710-A0E0-9EC45D642A1B}" presName="parentLin" presStyleCnt="0"/>
      <dgm:spPr/>
    </dgm:pt>
    <dgm:pt modelId="{B79A068D-D423-4D00-A830-CA1B5F885676}" type="pres">
      <dgm:prSet presAssocID="{052C3F69-9E7E-4710-A0E0-9EC45D642A1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758D725-4BF1-4393-893C-74C324999A82}" type="pres">
      <dgm:prSet presAssocID="{052C3F69-9E7E-4710-A0E0-9EC45D642A1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714B4D-522E-4FE2-9E8A-AEC5859B39CB}" type="pres">
      <dgm:prSet presAssocID="{052C3F69-9E7E-4710-A0E0-9EC45D642A1B}" presName="negativeSpace" presStyleCnt="0"/>
      <dgm:spPr/>
    </dgm:pt>
    <dgm:pt modelId="{6B8694BF-F87B-48D6-AA59-2D9DF0607A39}" type="pres">
      <dgm:prSet presAssocID="{052C3F69-9E7E-4710-A0E0-9EC45D642A1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B42D4-C5F4-4627-AE7C-59A27AD0C3DA}" type="pres">
      <dgm:prSet presAssocID="{E43C7116-0063-4DA4-BCDE-1056850F8883}" presName="spaceBetweenRectangles" presStyleCnt="0"/>
      <dgm:spPr/>
    </dgm:pt>
    <dgm:pt modelId="{25527EDC-4ABE-460A-A52B-CFD94A712129}" type="pres">
      <dgm:prSet presAssocID="{0DB26555-5378-4CEC-9C12-BDC453B336B8}" presName="parentLin" presStyleCnt="0"/>
      <dgm:spPr/>
    </dgm:pt>
    <dgm:pt modelId="{C596FF53-351F-41E6-B028-FBDAE96DBB56}" type="pres">
      <dgm:prSet presAssocID="{0DB26555-5378-4CEC-9C12-BDC453B336B8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7626B7E8-6C44-488A-A35A-C40034E62984}" type="pres">
      <dgm:prSet presAssocID="{0DB26555-5378-4CEC-9C12-BDC453B336B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C4AD7-E0AE-4A63-A48F-2E160EA34393}" type="pres">
      <dgm:prSet presAssocID="{0DB26555-5378-4CEC-9C12-BDC453B336B8}" presName="negativeSpace" presStyleCnt="0"/>
      <dgm:spPr/>
    </dgm:pt>
    <dgm:pt modelId="{A5A730AB-8DB1-4F0A-A842-C69694958909}" type="pres">
      <dgm:prSet presAssocID="{0DB26555-5378-4CEC-9C12-BDC453B336B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7DB544E-F894-4070-988A-CD1E5FF32C73}" srcId="{035B3C10-D297-4879-921B-4783267E0065}" destId="{98258389-2A03-4912-A7B2-A4C2735DCABA}" srcOrd="0" destOrd="0" parTransId="{A2087AE9-8D9E-446C-A959-6431D88BE2AC}" sibTransId="{64C25A72-B750-4485-97E8-300988A35A64}"/>
    <dgm:cxn modelId="{188481E3-EFDF-45D5-9154-582993D33F19}" type="presOf" srcId="{035B3C10-D297-4879-921B-4783267E0065}" destId="{78874E8E-180D-4869-A0B5-622E5EE73A9E}" srcOrd="1" destOrd="0" presId="urn:microsoft.com/office/officeart/2005/8/layout/list1"/>
    <dgm:cxn modelId="{7B0403AE-11D3-4143-995F-2B367318C940}" srcId="{052C3F69-9E7E-4710-A0E0-9EC45D642A1B}" destId="{9DD924F3-708D-42D0-9BCE-925D6814748C}" srcOrd="0" destOrd="0" parTransId="{25FBE30B-B2EA-4333-80EB-D54248D6E0E7}" sibTransId="{A738D4FD-540E-4357-91F3-8134F848C6E1}"/>
    <dgm:cxn modelId="{FAF6EE5C-AD31-4547-B6FF-18A6B1C26DB2}" srcId="{035B3C10-D297-4879-921B-4783267E0065}" destId="{1D370D15-4EB5-42EC-8980-75B4DDF4C18E}" srcOrd="1" destOrd="0" parTransId="{AADE6725-9055-4E2B-9723-1FD2F3F3D199}" sibTransId="{DA7C4D7E-56A6-4864-9365-4BA3B14943D3}"/>
    <dgm:cxn modelId="{889745D5-4538-4477-9CC3-565A94F04774}" type="presOf" srcId="{035B3C10-D297-4879-921B-4783267E0065}" destId="{6367EED1-FEC4-4FA9-9CD7-1FE9B73AEB88}" srcOrd="0" destOrd="0" presId="urn:microsoft.com/office/officeart/2005/8/layout/list1"/>
    <dgm:cxn modelId="{4E9F4843-116E-4D64-936E-584F0CC48F99}" srcId="{0DB26555-5378-4CEC-9C12-BDC453B336B8}" destId="{2497E082-A3BD-46F2-9657-20EB45D4565D}" srcOrd="0" destOrd="0" parTransId="{8D590AA5-EDE6-4EE5-B797-413FABD8F52B}" sibTransId="{7C85813B-8D57-49BD-94BB-F6E0EB8B33C3}"/>
    <dgm:cxn modelId="{E10EA1C8-A912-4C3B-9157-BD0C242DAF48}" srcId="{A4D50CB6-A80E-4579-A8C9-07F466F21B9F}" destId="{035B3C10-D297-4879-921B-4783267E0065}" srcOrd="0" destOrd="0" parTransId="{E08CBD38-3FFC-418D-9AD7-60491F27EB49}" sibTransId="{CEE97144-82FC-4FF2-83AE-F1D85F258005}"/>
    <dgm:cxn modelId="{DD0D2FCE-E1E4-4F1A-BD92-9F793877061D}" type="presOf" srcId="{052C3F69-9E7E-4710-A0E0-9EC45D642A1B}" destId="{E758D725-4BF1-4393-893C-74C324999A82}" srcOrd="1" destOrd="0" presId="urn:microsoft.com/office/officeart/2005/8/layout/list1"/>
    <dgm:cxn modelId="{36865FF5-3639-4326-BD9F-89A555E55F9E}" type="presOf" srcId="{2497E082-A3BD-46F2-9657-20EB45D4565D}" destId="{A5A730AB-8DB1-4F0A-A842-C69694958909}" srcOrd="0" destOrd="0" presId="urn:microsoft.com/office/officeart/2005/8/layout/list1"/>
    <dgm:cxn modelId="{222CEA50-F469-49B0-AF43-812359CEA86B}" type="presOf" srcId="{98258389-2A03-4912-A7B2-A4C2735DCABA}" destId="{4A83AE33-27B3-4BD0-8646-43D2FA2BCC4F}" srcOrd="0" destOrd="0" presId="urn:microsoft.com/office/officeart/2005/8/layout/list1"/>
    <dgm:cxn modelId="{0134DC3B-3072-4553-979D-A70EAD3C10DE}" srcId="{A4D50CB6-A80E-4579-A8C9-07F466F21B9F}" destId="{0DB26555-5378-4CEC-9C12-BDC453B336B8}" srcOrd="2" destOrd="0" parTransId="{6B76381E-0267-4E9D-AFD8-8770F8E6638E}" sibTransId="{07FA419F-54EC-4587-898E-84D437F625C5}"/>
    <dgm:cxn modelId="{DD3AB555-DB8F-4E29-9F14-A7F65F794B3D}" srcId="{A4D50CB6-A80E-4579-A8C9-07F466F21B9F}" destId="{052C3F69-9E7E-4710-A0E0-9EC45D642A1B}" srcOrd="1" destOrd="0" parTransId="{F722EA59-9810-419D-B679-356F24BD636F}" sibTransId="{E43C7116-0063-4DA4-BCDE-1056850F8883}"/>
    <dgm:cxn modelId="{95849E46-B023-4372-9B2B-43B41D788A2E}" type="presOf" srcId="{0DB26555-5378-4CEC-9C12-BDC453B336B8}" destId="{7626B7E8-6C44-488A-A35A-C40034E62984}" srcOrd="1" destOrd="0" presId="urn:microsoft.com/office/officeart/2005/8/layout/list1"/>
    <dgm:cxn modelId="{8020892E-B4EE-4A7D-B968-E578FDFF8FA8}" type="presOf" srcId="{052C3F69-9E7E-4710-A0E0-9EC45D642A1B}" destId="{B79A068D-D423-4D00-A830-CA1B5F885676}" srcOrd="0" destOrd="0" presId="urn:microsoft.com/office/officeart/2005/8/layout/list1"/>
    <dgm:cxn modelId="{FC591A20-79DE-4300-897E-8D772EAF1F6D}" type="presOf" srcId="{0DB26555-5378-4CEC-9C12-BDC453B336B8}" destId="{C596FF53-351F-41E6-B028-FBDAE96DBB56}" srcOrd="0" destOrd="0" presId="urn:microsoft.com/office/officeart/2005/8/layout/list1"/>
    <dgm:cxn modelId="{25E49F00-6CB5-4165-ACB2-D83D687E4C44}" type="presOf" srcId="{9DD924F3-708D-42D0-9BCE-925D6814748C}" destId="{6B8694BF-F87B-48D6-AA59-2D9DF0607A39}" srcOrd="0" destOrd="0" presId="urn:microsoft.com/office/officeart/2005/8/layout/list1"/>
    <dgm:cxn modelId="{A3AECD9D-F9F0-492B-BEB0-D7815C4A8B3E}" type="presOf" srcId="{1D370D15-4EB5-42EC-8980-75B4DDF4C18E}" destId="{4A83AE33-27B3-4BD0-8646-43D2FA2BCC4F}" srcOrd="0" destOrd="1" presId="urn:microsoft.com/office/officeart/2005/8/layout/list1"/>
    <dgm:cxn modelId="{7C498E50-3955-4B12-A1F7-C78092D1E36F}" type="presOf" srcId="{A4D50CB6-A80E-4579-A8C9-07F466F21B9F}" destId="{B7BB5C6E-989D-4437-B028-19C0B6292BC9}" srcOrd="0" destOrd="0" presId="urn:microsoft.com/office/officeart/2005/8/layout/list1"/>
    <dgm:cxn modelId="{4ABFA600-4499-409B-8C42-B53150E98C9F}" type="presParOf" srcId="{B7BB5C6E-989D-4437-B028-19C0B6292BC9}" destId="{D28DB65C-D199-4C93-8D5A-2C02D0E88DF7}" srcOrd="0" destOrd="0" presId="urn:microsoft.com/office/officeart/2005/8/layout/list1"/>
    <dgm:cxn modelId="{0A614A79-C674-434E-9886-29788DA46991}" type="presParOf" srcId="{D28DB65C-D199-4C93-8D5A-2C02D0E88DF7}" destId="{6367EED1-FEC4-4FA9-9CD7-1FE9B73AEB88}" srcOrd="0" destOrd="0" presId="urn:microsoft.com/office/officeart/2005/8/layout/list1"/>
    <dgm:cxn modelId="{5C408194-5019-442E-9C1C-782A130F6DDA}" type="presParOf" srcId="{D28DB65C-D199-4C93-8D5A-2C02D0E88DF7}" destId="{78874E8E-180D-4869-A0B5-622E5EE73A9E}" srcOrd="1" destOrd="0" presId="urn:microsoft.com/office/officeart/2005/8/layout/list1"/>
    <dgm:cxn modelId="{AFD8D9A1-4B46-454E-81D8-F7E019CDC7AB}" type="presParOf" srcId="{B7BB5C6E-989D-4437-B028-19C0B6292BC9}" destId="{92631A83-E9FA-44B7-807B-54521B972067}" srcOrd="1" destOrd="0" presId="urn:microsoft.com/office/officeart/2005/8/layout/list1"/>
    <dgm:cxn modelId="{04FADEE7-9FF4-4A07-A29F-69205B46E16E}" type="presParOf" srcId="{B7BB5C6E-989D-4437-B028-19C0B6292BC9}" destId="{4A83AE33-27B3-4BD0-8646-43D2FA2BCC4F}" srcOrd="2" destOrd="0" presId="urn:microsoft.com/office/officeart/2005/8/layout/list1"/>
    <dgm:cxn modelId="{0416E130-6A6C-4282-943C-54EB5EDC8678}" type="presParOf" srcId="{B7BB5C6E-989D-4437-B028-19C0B6292BC9}" destId="{FE916EBA-0578-4E47-BF1F-2E55E5659835}" srcOrd="3" destOrd="0" presId="urn:microsoft.com/office/officeart/2005/8/layout/list1"/>
    <dgm:cxn modelId="{E7199621-7683-48DB-B837-34F5EF0D11F9}" type="presParOf" srcId="{B7BB5C6E-989D-4437-B028-19C0B6292BC9}" destId="{14D90300-1624-4D3E-A49A-7FF1CD238266}" srcOrd="4" destOrd="0" presId="urn:microsoft.com/office/officeart/2005/8/layout/list1"/>
    <dgm:cxn modelId="{4884BFEC-D79B-44CB-B0DF-1ED9B7B21172}" type="presParOf" srcId="{14D90300-1624-4D3E-A49A-7FF1CD238266}" destId="{B79A068D-D423-4D00-A830-CA1B5F885676}" srcOrd="0" destOrd="0" presId="urn:microsoft.com/office/officeart/2005/8/layout/list1"/>
    <dgm:cxn modelId="{D2BE7E36-6239-42DF-B85F-2C5A53ED8E0D}" type="presParOf" srcId="{14D90300-1624-4D3E-A49A-7FF1CD238266}" destId="{E758D725-4BF1-4393-893C-74C324999A82}" srcOrd="1" destOrd="0" presId="urn:microsoft.com/office/officeart/2005/8/layout/list1"/>
    <dgm:cxn modelId="{4755F585-0CCA-4CA8-802E-800703961E38}" type="presParOf" srcId="{B7BB5C6E-989D-4437-B028-19C0B6292BC9}" destId="{83714B4D-522E-4FE2-9E8A-AEC5859B39CB}" srcOrd="5" destOrd="0" presId="urn:microsoft.com/office/officeart/2005/8/layout/list1"/>
    <dgm:cxn modelId="{283CA8C8-4687-4772-B9B9-ED0AF2EDB377}" type="presParOf" srcId="{B7BB5C6E-989D-4437-B028-19C0B6292BC9}" destId="{6B8694BF-F87B-48D6-AA59-2D9DF0607A39}" srcOrd="6" destOrd="0" presId="urn:microsoft.com/office/officeart/2005/8/layout/list1"/>
    <dgm:cxn modelId="{F1180AB5-A820-4E00-8416-97E2253E23FE}" type="presParOf" srcId="{B7BB5C6E-989D-4437-B028-19C0B6292BC9}" destId="{F01B42D4-C5F4-4627-AE7C-59A27AD0C3DA}" srcOrd="7" destOrd="0" presId="urn:microsoft.com/office/officeart/2005/8/layout/list1"/>
    <dgm:cxn modelId="{976A722E-83FC-4DD2-969D-81B453D43BBB}" type="presParOf" srcId="{B7BB5C6E-989D-4437-B028-19C0B6292BC9}" destId="{25527EDC-4ABE-460A-A52B-CFD94A712129}" srcOrd="8" destOrd="0" presId="urn:microsoft.com/office/officeart/2005/8/layout/list1"/>
    <dgm:cxn modelId="{5E49228A-2D58-4210-9167-03D36BBDDE80}" type="presParOf" srcId="{25527EDC-4ABE-460A-A52B-CFD94A712129}" destId="{C596FF53-351F-41E6-B028-FBDAE96DBB56}" srcOrd="0" destOrd="0" presId="urn:microsoft.com/office/officeart/2005/8/layout/list1"/>
    <dgm:cxn modelId="{21EDF650-C124-460E-A7A2-AB82C6E47F81}" type="presParOf" srcId="{25527EDC-4ABE-460A-A52B-CFD94A712129}" destId="{7626B7E8-6C44-488A-A35A-C40034E62984}" srcOrd="1" destOrd="0" presId="urn:microsoft.com/office/officeart/2005/8/layout/list1"/>
    <dgm:cxn modelId="{0CE4CC9D-4C37-4122-8ABB-4AA7BCAF0DE7}" type="presParOf" srcId="{B7BB5C6E-989D-4437-B028-19C0B6292BC9}" destId="{E47C4AD7-E0AE-4A63-A48F-2E160EA34393}" srcOrd="9" destOrd="0" presId="urn:microsoft.com/office/officeart/2005/8/layout/list1"/>
    <dgm:cxn modelId="{0B474D52-DD91-43BE-860E-EF4840302B13}" type="presParOf" srcId="{B7BB5C6E-989D-4437-B028-19C0B6292BC9}" destId="{A5A730AB-8DB1-4F0A-A842-C6969495890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>
            <a:lvl1pPr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请将此处改为本章标题</a:t>
            </a:r>
            <a:endParaRPr lang="en-US" altLang="zh-CN"/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>
            <a:lvl1pPr algn="r"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b" anchorCtr="0" compatLnSpc="1">
            <a:prstTxWarp prst="textNoShape">
              <a:avLst/>
            </a:prstTxWarp>
          </a:bodyPr>
          <a:lstStyle>
            <a:lvl1pPr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b" anchorCtr="0" compatLnSpc="1">
            <a:prstTxWarp prst="textNoShape">
              <a:avLst/>
            </a:prstTxWarp>
          </a:bodyPr>
          <a:lstStyle>
            <a:lvl1pPr algn="r"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FB0E886-5559-4133-9D2D-4B2631545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7443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3903" y="4616450"/>
            <a:ext cx="5931494" cy="510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here to add content</a:t>
            </a:r>
            <a:endParaRPr lang="en-US" altLang="zh-CN" noProof="0" dirty="0"/>
          </a:p>
          <a:p>
            <a:pPr lvl="1"/>
            <a:r>
              <a:rPr lang="en-US" altLang="zh-CN" noProof="0" dirty="0"/>
              <a:t>Click here to add content</a:t>
            </a:r>
          </a:p>
          <a:p>
            <a:pPr lvl="2"/>
            <a:r>
              <a:rPr lang="en-US" altLang="zh-CN" noProof="0" dirty="0"/>
              <a:t>Click here to add content</a:t>
            </a:r>
          </a:p>
        </p:txBody>
      </p:sp>
      <p:sp>
        <p:nvSpPr>
          <p:cNvPr id="6861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83903" y="765609"/>
            <a:ext cx="5931493" cy="33369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81672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0975" indent="-18097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60000"/>
      <a:buFont typeface="Wingdings" pitchFamily="2" charset="2"/>
      <a:buChar char="l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541338" indent="-18097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50000"/>
      <a:buFont typeface="Wingdings" pitchFamily="2" charset="2"/>
      <a:buChar char="p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895350" indent="-17462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50000"/>
      <a:buFont typeface="Wingdings" pitchFamily="2" charset="2"/>
      <a:buChar char="n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600200" indent="-228600" algn="just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FrutigerNext LT Regular" pitchFamily="34" charset="0"/>
        <a:ea typeface="华文细黑" pitchFamily="2" charset="-122"/>
        <a:cs typeface="+mn-cs"/>
      </a:defRPr>
    </a:lvl4pPr>
    <a:lvl5pPr marL="2057400" indent="-228600" algn="just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FrutigerNext LT Regular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29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4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以下服务需要其他配置才能启用调试模式：</a:t>
            </a:r>
          </a:p>
          <a:p>
            <a:pPr lvl="1"/>
            <a:r>
              <a:rPr lang="en-US" altLang="zh-CN" smtClean="0"/>
              <a:t>Cinder</a:t>
            </a:r>
            <a:r>
              <a:rPr lang="zh-CN" altLang="en-US" smtClean="0"/>
              <a:t>，使用</a:t>
            </a:r>
            <a:r>
              <a:rPr lang="en-US" altLang="zh-CN" smtClean="0"/>
              <a:t>Cinder</a:t>
            </a:r>
            <a:r>
              <a:rPr lang="zh-CN" altLang="en-US" smtClean="0"/>
              <a:t>角色编辑每个节点上的配置文件。</a:t>
            </a:r>
          </a:p>
          <a:p>
            <a:pPr lvl="1"/>
            <a:r>
              <a:rPr lang="en-US" altLang="zh-CN" smtClean="0"/>
              <a:t>Glance</a:t>
            </a:r>
            <a:r>
              <a:rPr lang="zh-CN" altLang="en-US" smtClean="0"/>
              <a:t>，两个配置文件：</a:t>
            </a:r>
            <a:r>
              <a:rPr lang="en-US" altLang="zh-CN" smtClean="0"/>
              <a:t>/etc/glance/glance-api.conf </a:t>
            </a:r>
            <a:r>
              <a:rPr lang="zh-CN" altLang="en-US" smtClean="0"/>
              <a:t>和</a:t>
            </a:r>
            <a:r>
              <a:rPr lang="en-US" altLang="zh-CN" smtClean="0"/>
              <a:t>/etc/glance/glance-registry.conf</a:t>
            </a:r>
            <a:endParaRPr lang="zh-CN" altLang="en-US" dirty="0" smtClean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2588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6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04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44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安装工具时，直接使用命令进行安装：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Ubuntu 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 install</a:t>
            </a:r>
          </a:p>
          <a:p>
            <a:pPr lvl="1"/>
            <a:r>
              <a:rPr lang="en-US" altLang="zh-CN" dirty="0" smtClean="0"/>
              <a:t>CentOS 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yum install 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41946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51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Lnav</a:t>
            </a:r>
            <a:r>
              <a:rPr lang="zh-CN" altLang="en-US" dirty="0" smtClean="0"/>
              <a:t>需要自行安装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Ubuntu 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 install </a:t>
            </a:r>
            <a:r>
              <a:rPr lang="en-US" altLang="zh-CN" dirty="0" err="1" smtClean="0"/>
              <a:t>lnav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CentOS </a:t>
            </a:r>
            <a:r>
              <a:rPr lang="zh-CN" altLang="en-US" dirty="0" smtClean="0"/>
              <a:t>：</a:t>
            </a:r>
            <a:r>
              <a:rPr lang="es-ES" altLang="zh-CN" dirty="0" smtClean="0"/>
              <a:t>sudo yum -y install epel-release</a:t>
            </a:r>
            <a:r>
              <a:rPr lang="es-ES" altLang="zh-CN" baseline="0" dirty="0" smtClean="0"/>
              <a:t> &amp; </a:t>
            </a:r>
            <a:r>
              <a:rPr lang="es-ES" altLang="zh-CN" dirty="0" smtClean="0"/>
              <a:t>sudo yum -y install lnav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600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不同日志查看工具各有优劣势，请根据使用习惯自由选择即可。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772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8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8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94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154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32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17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49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14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如果服务不正常，建议先检查对应服务的日志。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2603428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Ping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ICMP</a:t>
            </a:r>
            <a:r>
              <a:rPr lang="zh-CN" altLang="en-US" dirty="0" smtClean="0"/>
              <a:t>协议，需放行</a:t>
            </a:r>
            <a:r>
              <a:rPr lang="en-US" altLang="zh-CN" dirty="0" smtClean="0"/>
              <a:t>ICMP</a:t>
            </a:r>
            <a:r>
              <a:rPr lang="zh-CN" altLang="en-US" dirty="0" smtClean="0"/>
              <a:t>协议才能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通。</a:t>
            </a:r>
            <a:endParaRPr lang="en-US" altLang="zh-CN" dirty="0" smtClean="0"/>
          </a:p>
          <a:p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en-US" altLang="zh-CN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SECURITY_GROUP_NAME</a:t>
            </a:r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重名（例如</a:t>
            </a:r>
            <a:r>
              <a:rPr lang="en-US" altLang="zh-CN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OpenStack</a:t>
            </a:r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有多个名称为</a:t>
            </a:r>
            <a:r>
              <a:rPr lang="en-US" altLang="zh-CN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default</a:t>
            </a:r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的安全组）时，请使用</a:t>
            </a:r>
            <a:r>
              <a:rPr lang="en-US" altLang="zh-CN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SECURITY_GROUP_ID</a:t>
            </a:r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代替</a:t>
            </a:r>
            <a:r>
              <a:rPr lang="en-US" altLang="zh-CN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SECURITY_GROUP_NAME</a:t>
            </a:r>
            <a:r>
              <a:rPr lang="zh-CN" altLang="en-US" sz="1100" kern="1200" dirty="0" smtClean="0">
                <a:solidFill>
                  <a:srgbClr val="D9D1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133802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Console</a:t>
            </a:r>
            <a:r>
              <a:rPr lang="zh-CN" altLang="en-US" smtClean="0"/>
              <a:t>日志记录了虚拟机启动时的详细过程，例如</a:t>
            </a:r>
            <a:r>
              <a:rPr lang="en-US" altLang="zh-CN" smtClean="0"/>
              <a:t>DHCP</a:t>
            </a:r>
            <a:r>
              <a:rPr lang="zh-CN" altLang="en-US" smtClean="0"/>
              <a:t>分配</a:t>
            </a:r>
            <a:r>
              <a:rPr lang="en-US" altLang="zh-CN" smtClean="0"/>
              <a:t>IP</a:t>
            </a:r>
            <a:r>
              <a:rPr lang="zh-CN" altLang="en-US" smtClean="0"/>
              <a:t>地址过程。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87461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子网的</a:t>
            </a:r>
            <a:r>
              <a:rPr lang="en-US" altLang="zh-CN" smtClean="0"/>
              <a:t>DHCP</a:t>
            </a:r>
            <a:r>
              <a:rPr lang="zh-CN" altLang="en-US" smtClean="0"/>
              <a:t>功能应该启用，除非有其他特殊设置来配置虚拟机</a:t>
            </a:r>
            <a:r>
              <a:rPr lang="en-US" altLang="zh-CN" smtClean="0"/>
              <a:t>IP</a:t>
            </a:r>
            <a:r>
              <a:rPr lang="zh-CN" altLang="en-US" smtClean="0"/>
              <a:t>，例如第三方</a:t>
            </a:r>
            <a:r>
              <a:rPr lang="en-US" altLang="zh-CN" smtClean="0"/>
              <a:t>DHCP</a:t>
            </a:r>
            <a:r>
              <a:rPr lang="zh-CN" altLang="en-US" smtClean="0"/>
              <a:t>服务器。</a:t>
            </a:r>
            <a:endParaRPr lang="en-US" altLang="zh-CN" smtClean="0"/>
          </a:p>
          <a:p>
            <a:r>
              <a:rPr lang="zh-CN" altLang="en-US" smtClean="0"/>
              <a:t>如果使用的原始</a:t>
            </a:r>
            <a:r>
              <a:rPr lang="en-US" altLang="zh-CN" smtClean="0"/>
              <a:t>nova-network</a:t>
            </a:r>
            <a:r>
              <a:rPr lang="zh-CN" altLang="en-US" smtClean="0"/>
              <a:t>，而不是</a:t>
            </a:r>
            <a:r>
              <a:rPr lang="en-US" altLang="zh-CN" smtClean="0"/>
              <a:t>neutron network</a:t>
            </a:r>
            <a:r>
              <a:rPr lang="zh-CN" altLang="en-US" smtClean="0"/>
              <a:t>，可以尝试重启</a:t>
            </a:r>
            <a:r>
              <a:rPr lang="en-US" altLang="zh-CN" smtClean="0"/>
              <a:t>dnsmasq</a:t>
            </a:r>
            <a:r>
              <a:rPr lang="zh-CN" altLang="en-US" smtClean="0"/>
              <a:t>和</a:t>
            </a:r>
            <a:r>
              <a:rPr lang="en-US" altLang="zh-CN" smtClean="0"/>
              <a:t>nova-network</a:t>
            </a:r>
            <a:r>
              <a:rPr lang="zh-CN" altLang="en-US" smtClean="0"/>
              <a:t>解决</a:t>
            </a:r>
            <a:r>
              <a:rPr lang="en-US" altLang="zh-CN" smtClean="0"/>
              <a:t>DHCP</a:t>
            </a:r>
            <a:r>
              <a:rPr lang="zh-CN" altLang="en-US" smtClean="0"/>
              <a:t>问题</a:t>
            </a:r>
            <a:endParaRPr lang="en-US" altLang="zh-CN" smtClean="0"/>
          </a:p>
          <a:p>
            <a:pPr lvl="1"/>
            <a:r>
              <a:rPr lang="en-US" altLang="zh-CN" smtClean="0"/>
              <a:t># killall dnsmasq</a:t>
            </a:r>
          </a:p>
          <a:p>
            <a:pPr lvl="1"/>
            <a:r>
              <a:rPr lang="en-US" altLang="zh-CN" smtClean="0"/>
              <a:t># restart nova-network</a:t>
            </a:r>
            <a:endParaRPr lang="zh-CN" altLang="en-US" dirty="0"/>
          </a:p>
        </p:txBody>
      </p:sp>
      <p:sp>
        <p:nvSpPr>
          <p:cNvPr id="3" name="幻灯片图像占位符 2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2992310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141494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450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如果能从</a:t>
            </a:r>
            <a:r>
              <a:rPr lang="en-US" altLang="zh-CN" smtClean="0"/>
              <a:t>DHCP</a:t>
            </a:r>
            <a:r>
              <a:rPr lang="zh-CN" altLang="en-US" smtClean="0"/>
              <a:t>命名空间</a:t>
            </a:r>
            <a:r>
              <a:rPr lang="en-US" altLang="zh-CN" smtClean="0"/>
              <a:t>ping</a:t>
            </a:r>
            <a:r>
              <a:rPr lang="zh-CN" altLang="en-US" smtClean="0"/>
              <a:t>通虚拟机固定</a:t>
            </a:r>
            <a:r>
              <a:rPr lang="en-US" altLang="zh-CN" smtClean="0"/>
              <a:t>IP</a:t>
            </a:r>
            <a:r>
              <a:rPr lang="zh-CN" altLang="en-US" smtClean="0"/>
              <a:t>，说明</a:t>
            </a:r>
            <a:r>
              <a:rPr lang="en-US" altLang="zh-CN" smtClean="0"/>
              <a:t>Neutron</a:t>
            </a:r>
            <a:r>
              <a:rPr lang="zh-CN" altLang="en-US" smtClean="0"/>
              <a:t>的</a:t>
            </a:r>
            <a:r>
              <a:rPr lang="en-US" altLang="zh-CN" smtClean="0"/>
              <a:t>DHCP</a:t>
            </a:r>
            <a:r>
              <a:rPr lang="zh-CN" altLang="en-US" smtClean="0"/>
              <a:t>正常。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2314100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qdhcp-NETWORK_ID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1"/>
            <a:r>
              <a:rPr lang="en-US" altLang="zh-CN" smtClean="0"/>
              <a:t>Neutron</a:t>
            </a:r>
            <a:r>
              <a:rPr lang="zh-CN" altLang="en-US" smtClean="0"/>
              <a:t>中</a:t>
            </a:r>
            <a:r>
              <a:rPr lang="en-US" altLang="zh-CN" smtClean="0"/>
              <a:t>Network</a:t>
            </a:r>
            <a:r>
              <a:rPr lang="zh-CN" altLang="en-US" smtClean="0"/>
              <a:t>对应的</a:t>
            </a:r>
            <a:r>
              <a:rPr lang="en-US" altLang="zh-CN" smtClean="0"/>
              <a:t>DHCP</a:t>
            </a:r>
            <a:r>
              <a:rPr lang="zh-CN" altLang="en-US" smtClean="0"/>
              <a:t>命名空间名称是</a:t>
            </a:r>
            <a:r>
              <a:rPr lang="en-US" altLang="zh-CN" smtClean="0"/>
              <a:t>qdhcp-NETWORK_ID</a:t>
            </a:r>
          </a:p>
          <a:p>
            <a:r>
              <a:rPr lang="zh-CN" altLang="en-US" smtClean="0"/>
              <a:t>如果能从</a:t>
            </a:r>
            <a:r>
              <a:rPr lang="en-US" altLang="zh-CN" smtClean="0"/>
              <a:t>DHCP</a:t>
            </a:r>
            <a:r>
              <a:rPr lang="zh-CN" altLang="en-US" smtClean="0"/>
              <a:t>命名空间</a:t>
            </a:r>
            <a:r>
              <a:rPr lang="en-US" altLang="zh-CN" smtClean="0"/>
              <a:t>ping</a:t>
            </a:r>
            <a:r>
              <a:rPr lang="zh-CN" altLang="en-US" smtClean="0"/>
              <a:t>通虚拟机固定</a:t>
            </a:r>
            <a:r>
              <a:rPr lang="en-US" altLang="zh-CN" smtClean="0"/>
              <a:t>IP</a:t>
            </a:r>
            <a:r>
              <a:rPr lang="zh-CN" altLang="en-US" smtClean="0"/>
              <a:t>，但不能从外部</a:t>
            </a:r>
            <a:r>
              <a:rPr lang="en-US" altLang="zh-CN" smtClean="0"/>
              <a:t>ping</a:t>
            </a:r>
            <a:r>
              <a:rPr lang="zh-CN" altLang="en-US" smtClean="0"/>
              <a:t>通，一般是底层网络故障，例如虚拟网桥、交换机或物理网络故障。</a:t>
            </a:r>
            <a:endParaRPr lang="en-US" altLang="zh-CN" smtClean="0"/>
          </a:p>
          <a:p>
            <a:pPr lvl="1"/>
            <a:r>
              <a:rPr lang="zh-CN" altLang="en-US" smtClean="0"/>
              <a:t>常见故障是</a:t>
            </a:r>
            <a:r>
              <a:rPr lang="en-US" altLang="zh-CN" smtClean="0"/>
              <a:t>VLAN ID</a:t>
            </a:r>
            <a:r>
              <a:rPr lang="zh-CN" altLang="en-US" smtClean="0"/>
              <a:t>在底层网络配置错误，或者没有允许</a:t>
            </a:r>
            <a:r>
              <a:rPr lang="en-US" altLang="zh-CN" smtClean="0"/>
              <a:t>VLAN</a:t>
            </a:r>
            <a:r>
              <a:rPr lang="zh-CN" altLang="en-US" smtClean="0"/>
              <a:t>通过。</a:t>
            </a:r>
            <a:endParaRPr lang="en-US" altLang="zh-CN" smtClean="0"/>
          </a:p>
          <a:p>
            <a:pPr lvl="1"/>
            <a:r>
              <a:rPr lang="zh-CN" altLang="en-US" smtClean="0"/>
              <a:t>使用</a:t>
            </a:r>
            <a:r>
              <a:rPr lang="en-US" altLang="zh-CN" smtClean="0"/>
              <a:t>openstack network show</a:t>
            </a:r>
            <a:r>
              <a:rPr lang="zh-CN" altLang="en-US" smtClean="0"/>
              <a:t>找到虚拟机的网络，并检查</a:t>
            </a:r>
            <a:r>
              <a:rPr lang="en-US" altLang="zh-CN" smtClean="0"/>
              <a:t>provider:segmentation_id</a:t>
            </a:r>
            <a:r>
              <a:rPr lang="zh-CN" altLang="en-US" smtClean="0"/>
              <a:t>，确保和底层网络中配置的</a:t>
            </a:r>
            <a:r>
              <a:rPr lang="en-US" altLang="zh-CN" smtClean="0"/>
              <a:t>VLAN ID</a:t>
            </a:r>
            <a:r>
              <a:rPr lang="zh-CN" altLang="en-US" smtClean="0"/>
              <a:t>一致。</a:t>
            </a:r>
            <a:endParaRPr lang="zh-CN" altLang="en-US" dirty="0" smtClean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849425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qdhcp-NETWORK_ID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1"/>
            <a:r>
              <a:rPr lang="en-US" altLang="zh-CN" smtClean="0"/>
              <a:t>Neutron</a:t>
            </a:r>
            <a:r>
              <a:rPr lang="zh-CN" altLang="en-US" smtClean="0"/>
              <a:t>中</a:t>
            </a:r>
            <a:r>
              <a:rPr lang="en-US" altLang="zh-CN" smtClean="0"/>
              <a:t>Network</a:t>
            </a:r>
            <a:r>
              <a:rPr lang="zh-CN" altLang="en-US" smtClean="0"/>
              <a:t>对应的</a:t>
            </a:r>
            <a:r>
              <a:rPr lang="en-US" altLang="zh-CN" smtClean="0"/>
              <a:t>DHCP</a:t>
            </a:r>
            <a:r>
              <a:rPr lang="zh-CN" altLang="en-US" smtClean="0"/>
              <a:t>命名空间名称是</a:t>
            </a:r>
            <a:r>
              <a:rPr lang="en-US" altLang="zh-CN" smtClean="0"/>
              <a:t>qdhcp-NETWORK_ID</a:t>
            </a:r>
          </a:p>
          <a:p>
            <a:r>
              <a:rPr lang="zh-CN" altLang="en-US" smtClean="0"/>
              <a:t>如果能从</a:t>
            </a:r>
            <a:r>
              <a:rPr lang="en-US" altLang="zh-CN" smtClean="0"/>
              <a:t>DHCP</a:t>
            </a:r>
            <a:r>
              <a:rPr lang="zh-CN" altLang="en-US" smtClean="0"/>
              <a:t>命名空间</a:t>
            </a:r>
            <a:r>
              <a:rPr lang="en-US" altLang="zh-CN" smtClean="0"/>
              <a:t>ping</a:t>
            </a:r>
            <a:r>
              <a:rPr lang="zh-CN" altLang="en-US" smtClean="0"/>
              <a:t>通虚拟机固定</a:t>
            </a:r>
            <a:r>
              <a:rPr lang="en-US" altLang="zh-CN" smtClean="0"/>
              <a:t>IP</a:t>
            </a:r>
            <a:r>
              <a:rPr lang="zh-CN" altLang="en-US" smtClean="0"/>
              <a:t>，但不能从外部</a:t>
            </a:r>
            <a:r>
              <a:rPr lang="en-US" altLang="zh-CN" smtClean="0"/>
              <a:t>ping</a:t>
            </a:r>
            <a:r>
              <a:rPr lang="zh-CN" altLang="en-US" smtClean="0"/>
              <a:t>通，一般是底层网络故障，例如虚拟网桥、交换机或物理网络故障。</a:t>
            </a:r>
            <a:endParaRPr lang="en-US" altLang="zh-CN" smtClean="0"/>
          </a:p>
          <a:p>
            <a:pPr lvl="1"/>
            <a:r>
              <a:rPr lang="zh-CN" altLang="en-US" smtClean="0"/>
              <a:t>常见故障是</a:t>
            </a:r>
            <a:r>
              <a:rPr lang="en-US" altLang="zh-CN" smtClean="0"/>
              <a:t>VLAN ID</a:t>
            </a:r>
            <a:r>
              <a:rPr lang="zh-CN" altLang="en-US" smtClean="0"/>
              <a:t>在底层网络配置错误，或者没有允许</a:t>
            </a:r>
            <a:r>
              <a:rPr lang="en-US" altLang="zh-CN" smtClean="0"/>
              <a:t>VLAN</a:t>
            </a:r>
            <a:r>
              <a:rPr lang="zh-CN" altLang="en-US" smtClean="0"/>
              <a:t>通过。</a:t>
            </a:r>
            <a:endParaRPr lang="en-US" altLang="zh-CN" smtClean="0"/>
          </a:p>
          <a:p>
            <a:pPr lvl="1"/>
            <a:r>
              <a:rPr lang="zh-CN" altLang="en-US" smtClean="0"/>
              <a:t>使用</a:t>
            </a:r>
            <a:r>
              <a:rPr lang="en-US" altLang="zh-CN" smtClean="0"/>
              <a:t>openstack network show</a:t>
            </a:r>
            <a:r>
              <a:rPr lang="zh-CN" altLang="en-US" smtClean="0"/>
              <a:t>找到虚拟机的网络，并检查</a:t>
            </a:r>
            <a:r>
              <a:rPr lang="en-US" altLang="zh-CN" smtClean="0"/>
              <a:t>provider:segmentation_id</a:t>
            </a:r>
            <a:r>
              <a:rPr lang="zh-CN" altLang="en-US" smtClean="0"/>
              <a:t>，确保和底层网络中配置的</a:t>
            </a:r>
            <a:r>
              <a:rPr lang="en-US" altLang="zh-CN" smtClean="0"/>
              <a:t>VLAN ID</a:t>
            </a:r>
            <a:r>
              <a:rPr lang="zh-CN" altLang="en-US" smtClean="0"/>
              <a:t>一致。</a:t>
            </a:r>
            <a:endParaRPr lang="zh-CN" altLang="en-US" dirty="0" smtClean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3339018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请参考本小节的步骤</a:t>
            </a:r>
            <a:r>
              <a:rPr lang="en-US" altLang="zh-CN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5</a:t>
            </a: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执行步骤</a:t>
            </a:r>
            <a:r>
              <a:rPr lang="en-US" altLang="zh-CN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6.1</a:t>
            </a: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6.2</a:t>
            </a: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6.3</a:t>
            </a:r>
            <a:r>
              <a:rPr lang="zh-CN" altLang="en-US" sz="1100" kern="1200" dirty="0" smtClean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cs typeface="+mn-cs"/>
              </a:rPr>
              <a:t>中的命令。</a:t>
            </a:r>
            <a:endParaRPr lang="en-US" altLang="zh-CN" sz="1100" kern="1200" dirty="0" smtClean="0">
              <a:solidFill>
                <a:schemeClr val="tx1"/>
              </a:solidFill>
              <a:latin typeface="+mn-ea"/>
              <a:ea typeface="微软雅黑" panose="020B0503020204020204" pitchFamily="34" charset="-122"/>
              <a:cs typeface="+mn-cs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dirty="0" smtClean="0"/>
              <a:t>如果</a:t>
            </a:r>
            <a:r>
              <a:rPr lang="zh-CN" altLang="en-US" dirty="0" smtClean="0"/>
              <a:t>能从</a:t>
            </a:r>
            <a:r>
              <a:rPr lang="zh-CN" altLang="en-US" dirty="0" smtClean="0">
                <a:sym typeface="+mn-lt"/>
              </a:rPr>
              <a:t>虚拟路由器</a:t>
            </a:r>
            <a:r>
              <a:rPr lang="zh-CN" altLang="en-US" dirty="0" smtClean="0"/>
              <a:t>命名空间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通虚拟机浮动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，但不能从外部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通，一般是底层网络故障，例如网关、物理路由器、防火墙配置问题。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常见故障是路由协议配置错误、防火墙策略拦截、</a:t>
            </a:r>
            <a:r>
              <a:rPr lang="en-US" altLang="zh-CN" dirty="0" smtClean="0"/>
              <a:t>NAT</a:t>
            </a:r>
            <a:r>
              <a:rPr lang="zh-CN" altLang="en-US" dirty="0" smtClean="0"/>
              <a:t>配置不当等。</a:t>
            </a: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1430290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631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Nova</a:t>
            </a:r>
            <a:r>
              <a:rPr lang="zh-CN" altLang="en-US" smtClean="0"/>
              <a:t>调度筛选器详细介绍请参考：</a:t>
            </a:r>
            <a:endParaRPr lang="en-US" altLang="zh-CN" smtClean="0"/>
          </a:p>
          <a:p>
            <a:pPr lvl="1"/>
            <a:r>
              <a:rPr lang="en-US" altLang="zh-CN" smtClean="0"/>
              <a:t>https://docs.openstack.org/nova/latest/user/filter-scheduler.html</a:t>
            </a:r>
            <a:endParaRPr lang="en-US" altLang="zh-CN" dirty="0" smtClean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1467554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02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118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Nova</a:t>
            </a:r>
            <a:r>
              <a:rPr lang="zh-CN" altLang="en-US" smtClean="0"/>
              <a:t> </a:t>
            </a:r>
            <a:r>
              <a:rPr lang="en-US" altLang="zh-CN" smtClean="0"/>
              <a:t>Flavor</a:t>
            </a:r>
            <a:r>
              <a:rPr lang="zh-CN" altLang="en-US" smtClean="0"/>
              <a:t>属性和参数详细介绍请参考：</a:t>
            </a:r>
            <a:endParaRPr lang="en-US" altLang="zh-CN" smtClean="0"/>
          </a:p>
          <a:p>
            <a:pPr lvl="1"/>
            <a:r>
              <a:rPr lang="en-US" altLang="zh-CN" smtClean="0"/>
              <a:t>https://docs.openstack.org/nova/latest/user/flavors.html</a:t>
            </a:r>
          </a:p>
          <a:p>
            <a:pPr lvl="0"/>
            <a:r>
              <a:rPr lang="en-US" altLang="zh-CN" smtClean="0"/>
              <a:t>Glance Image</a:t>
            </a:r>
            <a:r>
              <a:rPr lang="zh-CN" altLang="en-US" smtClean="0"/>
              <a:t>属性和参数详细介绍请参考：</a:t>
            </a:r>
            <a:endParaRPr lang="en-US" altLang="zh-CN" smtClean="0"/>
          </a:p>
          <a:p>
            <a:pPr lvl="1"/>
            <a:r>
              <a:rPr lang="en-US" altLang="zh-CN" smtClean="0"/>
              <a:t>https://docs.openstack.org/glance/latest/admin/useful-image-properties.html</a:t>
            </a:r>
          </a:p>
          <a:p>
            <a:pPr lvl="0"/>
            <a:endParaRPr lang="en-US" altLang="zh-CN" dirty="0" smtClean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235764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057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610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52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42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58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88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38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67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164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41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请参考本章第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节“</a:t>
            </a:r>
            <a:r>
              <a:rPr lang="en-US" altLang="zh-CN" dirty="0" smtClean="0"/>
              <a:t>OpenStack</a:t>
            </a:r>
            <a:r>
              <a:rPr lang="zh-CN" altLang="en-US" dirty="0" smtClean="0"/>
              <a:t>故障处理工具”。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请参考本章第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节内容的“</a:t>
            </a:r>
            <a:r>
              <a:rPr lang="en-US" altLang="zh-CN" dirty="0" smtClean="0"/>
              <a:t>Neutron</a:t>
            </a:r>
            <a:r>
              <a:rPr lang="zh-CN" altLang="en-US" dirty="0" smtClean="0"/>
              <a:t>故障案例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无法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通虚拟机”步骤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请参考本章第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节内容的“</a:t>
            </a:r>
            <a:r>
              <a:rPr lang="en-US" altLang="zh-CN" dirty="0" smtClean="0"/>
              <a:t>Nova</a:t>
            </a:r>
            <a:r>
              <a:rPr lang="zh-CN" altLang="en-US" dirty="0" smtClean="0"/>
              <a:t>故障案例 </a:t>
            </a:r>
            <a:r>
              <a:rPr lang="en-US" altLang="zh-CN" dirty="0" smtClean="0"/>
              <a:t>- No valid host was found </a:t>
            </a:r>
            <a:r>
              <a:rPr lang="zh-CN" altLang="en-US" dirty="0" smtClean="0"/>
              <a:t>” 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6406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8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38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752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938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Ubuntu</a:t>
            </a:r>
            <a:r>
              <a:rPr lang="zh-CN" altLang="en-US" dirty="0" smtClean="0"/>
              <a:t>目前一般使用</a:t>
            </a:r>
            <a:r>
              <a:rPr lang="en-US" altLang="zh-CN" dirty="0" err="1" smtClean="0"/>
              <a:t>systemctl</a:t>
            </a:r>
            <a:r>
              <a:rPr lang="zh-CN" altLang="en-US" dirty="0" smtClean="0"/>
              <a:t>管理服务，例如</a:t>
            </a:r>
            <a:r>
              <a:rPr lang="en-US" altLang="zh-CN" dirty="0" err="1" smtClean="0"/>
              <a:t>systemctl</a:t>
            </a:r>
            <a:r>
              <a:rPr lang="en-US" altLang="zh-CN" dirty="0" smtClean="0"/>
              <a:t> status nova-</a:t>
            </a:r>
            <a:r>
              <a:rPr lang="en-US" altLang="zh-CN" dirty="0" err="1" smtClean="0"/>
              <a:t>api.service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43772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systemctl restart nova-compute.service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4069687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日志截图来自实验过程截图。</a:t>
            </a:r>
            <a:endParaRPr lang="en-US" altLang="zh-CN" smtClean="0"/>
          </a:p>
          <a:p>
            <a:r>
              <a:rPr lang="zh-CN" altLang="en-US" smtClean="0"/>
              <a:t>日志格式说明：</a:t>
            </a:r>
            <a:endParaRPr lang="en-US" altLang="zh-CN" smtClean="0"/>
          </a:p>
          <a:p>
            <a:pPr lvl="1"/>
            <a:r>
              <a:rPr lang="zh-CN" altLang="en-US" smtClean="0"/>
              <a:t>时间戳 日志记录的时间，包括 年 月 日 时 分 秒 毫秒</a:t>
            </a:r>
          </a:p>
          <a:p>
            <a:pPr lvl="1"/>
            <a:r>
              <a:rPr lang="zh-CN" altLang="en-US" smtClean="0"/>
              <a:t>日志等级 有</a:t>
            </a:r>
            <a:r>
              <a:rPr lang="en-US" altLang="zh-CN" smtClean="0"/>
              <a:t>INFO WARNING ERROR DEBUG</a:t>
            </a:r>
            <a:r>
              <a:rPr lang="zh-CN" altLang="en-US" smtClean="0"/>
              <a:t>等</a:t>
            </a:r>
          </a:p>
          <a:p>
            <a:pPr lvl="1"/>
            <a:r>
              <a:rPr lang="zh-CN" altLang="en-US" smtClean="0"/>
              <a:t>代码模块 当前运行的模块</a:t>
            </a:r>
            <a:r>
              <a:rPr lang="en-US" altLang="zh-CN" smtClean="0"/>
              <a:t>Request ID </a:t>
            </a:r>
            <a:r>
              <a:rPr lang="zh-CN" altLang="en-US" smtClean="0"/>
              <a:t>日志会记录连续不同的操作，为了便于区分和增加可读性，每个操作都被分配唯一的</a:t>
            </a:r>
            <a:r>
              <a:rPr lang="en-US" altLang="zh-CN" smtClean="0"/>
              <a:t>Request ID,</a:t>
            </a:r>
            <a:r>
              <a:rPr lang="zh-CN" altLang="en-US" smtClean="0"/>
              <a:t>便于查找</a:t>
            </a:r>
          </a:p>
          <a:p>
            <a:pPr lvl="1"/>
            <a:r>
              <a:rPr lang="zh-CN" altLang="en-US" smtClean="0"/>
              <a:t>日志内容 这是日志的主体，记录当前正在执行的操作和结果等重要信息</a:t>
            </a:r>
          </a:p>
          <a:p>
            <a:pPr lvl="1"/>
            <a:r>
              <a:rPr lang="zh-CN" altLang="en-US" smtClean="0"/>
              <a:t>源代码位置 日志代码的位置，包括方法名称，源代码文件的目录位置和行号。这一项不是所有日志都有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</p:spTree>
    <p:extLst>
      <p:ext uri="{BB962C8B-B14F-4D97-AF65-F5344CB8AC3E}">
        <p14:creationId xmlns:p14="http://schemas.microsoft.com/office/powerpoint/2010/main" val="24444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7508034"/>
              </p:ext>
            </p:extLst>
          </p:nvPr>
        </p:nvGraphicFramePr>
        <p:xfrm>
          <a:off x="1007533" y="1254489"/>
          <a:ext cx="10464801" cy="1082675"/>
        </p:xfrm>
        <a:graphic>
          <a:graphicData uri="http://schemas.openxmlformats.org/drawingml/2006/table">
            <a:tbl>
              <a:tblPr/>
              <a:tblGrid>
                <a:gridCol w="31202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82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1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课程编码</a:t>
                      </a: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适用产品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产品版本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5112825"/>
              </p:ext>
            </p:extLst>
          </p:nvPr>
        </p:nvGraphicFramePr>
        <p:xfrm>
          <a:off x="1007533" y="2776901"/>
          <a:ext cx="10464800" cy="3038475"/>
        </p:xfrm>
        <a:graphic>
          <a:graphicData uri="http://schemas.openxmlformats.org/drawingml/2006/table">
            <a:tbl>
              <a:tblPr/>
              <a:tblGrid>
                <a:gridCol w="31202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82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19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时间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533" y="1825691"/>
            <a:ext cx="3120248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3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7781" y="1825691"/>
            <a:ext cx="1968219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3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825691"/>
            <a:ext cx="3024336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3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20336" y="1825691"/>
            <a:ext cx="235199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4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435" y="3373862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7781" y="3373862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373862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6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20336" y="3337858"/>
            <a:ext cx="2352261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63" name="Rectangle 2"/>
          <p:cNvSpPr>
            <a:spLocks noChangeArrowheads="1"/>
          </p:cNvSpPr>
          <p:nvPr userDrawn="1"/>
        </p:nvSpPr>
        <p:spPr bwMode="auto">
          <a:xfrm>
            <a:off x="952501" y="368660"/>
            <a:ext cx="2803239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58" tIns="39127" rIns="78258" bIns="39127" anchor="ctr"/>
          <a:lstStyle/>
          <a:p>
            <a:pPr algn="l" defTabSz="1001624" rtl="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修订记录</a:t>
            </a:r>
          </a:p>
        </p:txBody>
      </p:sp>
      <p:sp>
        <p:nvSpPr>
          <p:cNvPr id="64" name="Text Box 58"/>
          <p:cNvSpPr txBox="1">
            <a:spLocks noChangeArrowheads="1"/>
          </p:cNvSpPr>
          <p:nvPr userDrawn="1"/>
        </p:nvSpPr>
        <p:spPr bwMode="auto">
          <a:xfrm>
            <a:off x="8904312" y="296652"/>
            <a:ext cx="2772308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i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本页不打印</a:t>
            </a:r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435" y="3877918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7781" y="3877918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3877918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20336" y="3841914"/>
            <a:ext cx="2352261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65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435" y="4345970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66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7781" y="4345970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67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4345970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68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20336" y="4345970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69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435" y="4886030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0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7781" y="4886030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71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4886030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20336" y="4886030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435" y="5354082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4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7781" y="5354082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75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5354082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20336" y="5354082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100000"/>
              <a:buFont typeface="+mj-lt"/>
              <a:buAutoNum type="arabicPeriod"/>
              <a:tabLst/>
              <a:defRPr sz="2000">
                <a:latin typeface="+mn-ea"/>
                <a:ea typeface="+mn-ea"/>
                <a:cs typeface="Arial" panose="020B0604020202020204" pitchFamily="34" charset="0"/>
              </a:defRPr>
            </a:lvl1pPr>
            <a:lvl2pPr marL="401637" indent="0" algn="just">
              <a:buSzPct val="100000"/>
              <a:buFont typeface="+mj-lt"/>
              <a:buNone/>
              <a:defRPr sz="1800"/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思考题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Freeform 40"/>
            <p:cNvSpPr>
              <a:spLocks/>
            </p:cNvSpPr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5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6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108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此版式用于每一节的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本节小结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本章总结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11424" y="1232756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更多信息</a:t>
            </a: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79376" y="480268"/>
            <a:ext cx="496581" cy="496581"/>
            <a:chOff x="4485904" y="3429000"/>
            <a:chExt cx="2003425" cy="2003425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485904" y="3429000"/>
              <a:ext cx="2003425" cy="2003425"/>
            </a:xfrm>
            <a:custGeom>
              <a:avLst/>
              <a:gdLst>
                <a:gd name="T0" fmla="*/ 669 w 1338"/>
                <a:gd name="T1" fmla="*/ 0 h 1338"/>
                <a:gd name="T2" fmla="*/ 1338 w 1338"/>
                <a:gd name="T3" fmla="*/ 669 h 1338"/>
                <a:gd name="T4" fmla="*/ 669 w 1338"/>
                <a:gd name="T5" fmla="*/ 1338 h 1338"/>
                <a:gd name="T6" fmla="*/ 0 w 1338"/>
                <a:gd name="T7" fmla="*/ 669 h 1338"/>
                <a:gd name="T8" fmla="*/ 669 w 1338"/>
                <a:gd name="T9" fmla="*/ 0 h 1338"/>
                <a:gd name="T10" fmla="*/ 669 w 1338"/>
                <a:gd name="T11" fmla="*/ 92 h 1338"/>
                <a:gd name="T12" fmla="*/ 1246 w 1338"/>
                <a:gd name="T13" fmla="*/ 669 h 1338"/>
                <a:gd name="T14" fmla="*/ 669 w 1338"/>
                <a:gd name="T15" fmla="*/ 1246 h 1338"/>
                <a:gd name="T16" fmla="*/ 92 w 1338"/>
                <a:gd name="T17" fmla="*/ 669 h 1338"/>
                <a:gd name="T18" fmla="*/ 669 w 1338"/>
                <a:gd name="T19" fmla="*/ 92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8" h="1338">
                  <a:moveTo>
                    <a:pt x="669" y="0"/>
                  </a:moveTo>
                  <a:cubicBezTo>
                    <a:pt x="1039" y="0"/>
                    <a:pt x="1338" y="299"/>
                    <a:pt x="1338" y="669"/>
                  </a:cubicBezTo>
                  <a:cubicBezTo>
                    <a:pt x="1338" y="1039"/>
                    <a:pt x="1039" y="1338"/>
                    <a:pt x="669" y="1338"/>
                  </a:cubicBezTo>
                  <a:cubicBezTo>
                    <a:pt x="299" y="1338"/>
                    <a:pt x="0" y="1039"/>
                    <a:pt x="0" y="669"/>
                  </a:cubicBezTo>
                  <a:cubicBezTo>
                    <a:pt x="0" y="299"/>
                    <a:pt x="299" y="0"/>
                    <a:pt x="669" y="0"/>
                  </a:cubicBezTo>
                  <a:close/>
                  <a:moveTo>
                    <a:pt x="669" y="92"/>
                  </a:moveTo>
                  <a:cubicBezTo>
                    <a:pt x="988" y="92"/>
                    <a:pt x="1246" y="350"/>
                    <a:pt x="1246" y="669"/>
                  </a:cubicBezTo>
                  <a:cubicBezTo>
                    <a:pt x="1246" y="988"/>
                    <a:pt x="988" y="1246"/>
                    <a:pt x="669" y="1246"/>
                  </a:cubicBezTo>
                  <a:cubicBezTo>
                    <a:pt x="350" y="1246"/>
                    <a:pt x="92" y="988"/>
                    <a:pt x="92" y="669"/>
                  </a:cubicBezTo>
                  <a:cubicBezTo>
                    <a:pt x="92" y="350"/>
                    <a:pt x="350" y="92"/>
                    <a:pt x="66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978029" y="4324350"/>
              <a:ext cx="212725" cy="212725"/>
            </a:xfrm>
            <a:custGeom>
              <a:avLst/>
              <a:gdLst>
                <a:gd name="T0" fmla="*/ 0 w 142"/>
                <a:gd name="T1" fmla="*/ 72 h 142"/>
                <a:gd name="T2" fmla="*/ 0 w 142"/>
                <a:gd name="T3" fmla="*/ 70 h 142"/>
                <a:gd name="T4" fmla="*/ 71 w 142"/>
                <a:gd name="T5" fmla="*/ 0 h 142"/>
                <a:gd name="T6" fmla="*/ 71 w 142"/>
                <a:gd name="T7" fmla="*/ 0 h 142"/>
                <a:gd name="T8" fmla="*/ 142 w 142"/>
                <a:gd name="T9" fmla="*/ 70 h 142"/>
                <a:gd name="T10" fmla="*/ 142 w 142"/>
                <a:gd name="T11" fmla="*/ 72 h 142"/>
                <a:gd name="T12" fmla="*/ 71 w 142"/>
                <a:gd name="T13" fmla="*/ 142 h 142"/>
                <a:gd name="T14" fmla="*/ 71 w 142"/>
                <a:gd name="T15" fmla="*/ 142 h 142"/>
                <a:gd name="T16" fmla="*/ 0 w 142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0" y="0"/>
                    <a:pt x="142" y="32"/>
                    <a:pt x="142" y="70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110"/>
                    <a:pt x="11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395542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1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809879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 lang="en-US" altLang="zh-CN" smtClean="0">
                <a:cs typeface="+mn-ea"/>
                <a:sym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endParaRPr lang="zh-CN" altLang="en-US" dirty="0"/>
          </a:p>
        </p:txBody>
      </p:sp>
      <p:sp>
        <p:nvSpPr>
          <p:cNvPr id="8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学习推荐</a:t>
            </a: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56929"/>
            <a:ext cx="461963" cy="485190"/>
            <a:chOff x="-779463" y="1835151"/>
            <a:chExt cx="1136650" cy="1193799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-727075" y="2262188"/>
              <a:ext cx="1031875" cy="625475"/>
            </a:xfrm>
            <a:custGeom>
              <a:avLst/>
              <a:gdLst>
                <a:gd name="T0" fmla="*/ 946 w 968"/>
                <a:gd name="T1" fmla="*/ 587 h 587"/>
                <a:gd name="T2" fmla="*/ 22 w 968"/>
                <a:gd name="T3" fmla="*/ 587 h 587"/>
                <a:gd name="T4" fmla="*/ 0 w 968"/>
                <a:gd name="T5" fmla="*/ 565 h 587"/>
                <a:gd name="T6" fmla="*/ 0 w 968"/>
                <a:gd name="T7" fmla="*/ 63 h 587"/>
                <a:gd name="T8" fmla="*/ 62 w 968"/>
                <a:gd name="T9" fmla="*/ 0 h 587"/>
                <a:gd name="T10" fmla="*/ 104 w 968"/>
                <a:gd name="T11" fmla="*/ 0 h 587"/>
                <a:gd name="T12" fmla="*/ 126 w 968"/>
                <a:gd name="T13" fmla="*/ 22 h 587"/>
                <a:gd name="T14" fmla="*/ 104 w 968"/>
                <a:gd name="T15" fmla="*/ 43 h 587"/>
                <a:gd name="T16" fmla="*/ 62 w 968"/>
                <a:gd name="T17" fmla="*/ 43 h 587"/>
                <a:gd name="T18" fmla="*/ 43 w 968"/>
                <a:gd name="T19" fmla="*/ 63 h 587"/>
                <a:gd name="T20" fmla="*/ 43 w 968"/>
                <a:gd name="T21" fmla="*/ 544 h 587"/>
                <a:gd name="T22" fmla="*/ 925 w 968"/>
                <a:gd name="T23" fmla="*/ 544 h 587"/>
                <a:gd name="T24" fmla="*/ 925 w 968"/>
                <a:gd name="T25" fmla="*/ 63 h 587"/>
                <a:gd name="T26" fmla="*/ 906 w 968"/>
                <a:gd name="T27" fmla="*/ 43 h 587"/>
                <a:gd name="T28" fmla="*/ 859 w 968"/>
                <a:gd name="T29" fmla="*/ 43 h 587"/>
                <a:gd name="T30" fmla="*/ 837 w 968"/>
                <a:gd name="T31" fmla="*/ 22 h 587"/>
                <a:gd name="T32" fmla="*/ 859 w 968"/>
                <a:gd name="T33" fmla="*/ 0 h 587"/>
                <a:gd name="T34" fmla="*/ 906 w 968"/>
                <a:gd name="T35" fmla="*/ 0 h 587"/>
                <a:gd name="T36" fmla="*/ 968 w 968"/>
                <a:gd name="T37" fmla="*/ 63 h 587"/>
                <a:gd name="T38" fmla="*/ 968 w 968"/>
                <a:gd name="T39" fmla="*/ 565 h 587"/>
                <a:gd name="T40" fmla="*/ 946 w 968"/>
                <a:gd name="T41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8" h="587">
                  <a:moveTo>
                    <a:pt x="946" y="587"/>
                  </a:moveTo>
                  <a:cubicBezTo>
                    <a:pt x="22" y="587"/>
                    <a:pt x="22" y="587"/>
                    <a:pt x="22" y="587"/>
                  </a:cubicBezTo>
                  <a:cubicBezTo>
                    <a:pt x="10" y="587"/>
                    <a:pt x="0" y="577"/>
                    <a:pt x="0" y="56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6" y="0"/>
                    <a:pt x="126" y="10"/>
                    <a:pt x="126" y="22"/>
                  </a:cubicBezTo>
                  <a:cubicBezTo>
                    <a:pt x="126" y="34"/>
                    <a:pt x="116" y="43"/>
                    <a:pt x="10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2" y="43"/>
                    <a:pt x="43" y="52"/>
                    <a:pt x="43" y="63"/>
                  </a:cubicBezTo>
                  <a:cubicBezTo>
                    <a:pt x="43" y="544"/>
                    <a:pt x="43" y="544"/>
                    <a:pt x="43" y="544"/>
                  </a:cubicBezTo>
                  <a:cubicBezTo>
                    <a:pt x="925" y="544"/>
                    <a:pt x="925" y="544"/>
                    <a:pt x="925" y="544"/>
                  </a:cubicBezTo>
                  <a:cubicBezTo>
                    <a:pt x="925" y="63"/>
                    <a:pt x="925" y="63"/>
                    <a:pt x="925" y="63"/>
                  </a:cubicBezTo>
                  <a:cubicBezTo>
                    <a:pt x="925" y="52"/>
                    <a:pt x="916" y="43"/>
                    <a:pt x="906" y="43"/>
                  </a:cubicBezTo>
                  <a:cubicBezTo>
                    <a:pt x="859" y="43"/>
                    <a:pt x="859" y="43"/>
                    <a:pt x="859" y="43"/>
                  </a:cubicBezTo>
                  <a:cubicBezTo>
                    <a:pt x="847" y="43"/>
                    <a:pt x="837" y="34"/>
                    <a:pt x="837" y="22"/>
                  </a:cubicBezTo>
                  <a:cubicBezTo>
                    <a:pt x="837" y="10"/>
                    <a:pt x="847" y="0"/>
                    <a:pt x="859" y="0"/>
                  </a:cubicBezTo>
                  <a:cubicBezTo>
                    <a:pt x="906" y="0"/>
                    <a:pt x="906" y="0"/>
                    <a:pt x="906" y="0"/>
                  </a:cubicBezTo>
                  <a:cubicBezTo>
                    <a:pt x="940" y="0"/>
                    <a:pt x="968" y="28"/>
                    <a:pt x="968" y="63"/>
                  </a:cubicBezTo>
                  <a:cubicBezTo>
                    <a:pt x="968" y="565"/>
                    <a:pt x="968" y="565"/>
                    <a:pt x="968" y="565"/>
                  </a:cubicBezTo>
                  <a:cubicBezTo>
                    <a:pt x="968" y="577"/>
                    <a:pt x="958" y="587"/>
                    <a:pt x="946" y="5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-779463" y="2841625"/>
              <a:ext cx="1136650" cy="187325"/>
            </a:xfrm>
            <a:custGeom>
              <a:avLst/>
              <a:gdLst>
                <a:gd name="T0" fmla="*/ 1024 w 1066"/>
                <a:gd name="T1" fmla="*/ 176 h 176"/>
                <a:gd name="T2" fmla="*/ 42 w 1066"/>
                <a:gd name="T3" fmla="*/ 176 h 176"/>
                <a:gd name="T4" fmla="*/ 0 w 1066"/>
                <a:gd name="T5" fmla="*/ 134 h 176"/>
                <a:gd name="T6" fmla="*/ 0 w 1066"/>
                <a:gd name="T7" fmla="*/ 42 h 176"/>
                <a:gd name="T8" fmla="*/ 42 w 1066"/>
                <a:gd name="T9" fmla="*/ 0 h 176"/>
                <a:gd name="T10" fmla="*/ 1024 w 1066"/>
                <a:gd name="T11" fmla="*/ 0 h 176"/>
                <a:gd name="T12" fmla="*/ 1066 w 1066"/>
                <a:gd name="T13" fmla="*/ 42 h 176"/>
                <a:gd name="T14" fmla="*/ 1066 w 1066"/>
                <a:gd name="T15" fmla="*/ 134 h 176"/>
                <a:gd name="T16" fmla="*/ 1024 w 1066"/>
                <a:gd name="T17" fmla="*/ 176 h 176"/>
                <a:gd name="T18" fmla="*/ 1023 w 1066"/>
                <a:gd name="T19" fmla="*/ 42 h 176"/>
                <a:gd name="T20" fmla="*/ 42 w 1066"/>
                <a:gd name="T21" fmla="*/ 43 h 176"/>
                <a:gd name="T22" fmla="*/ 43 w 1066"/>
                <a:gd name="T23" fmla="*/ 134 h 176"/>
                <a:gd name="T24" fmla="*/ 1023 w 1066"/>
                <a:gd name="T25" fmla="*/ 133 h 176"/>
                <a:gd name="T26" fmla="*/ 1023 w 1066"/>
                <a:gd name="T27" fmla="*/ 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6" h="176">
                  <a:moveTo>
                    <a:pt x="1024" y="176"/>
                  </a:moveTo>
                  <a:cubicBezTo>
                    <a:pt x="42" y="176"/>
                    <a:pt x="42" y="176"/>
                    <a:pt x="42" y="176"/>
                  </a:cubicBezTo>
                  <a:cubicBezTo>
                    <a:pt x="19" y="176"/>
                    <a:pt x="0" y="157"/>
                    <a:pt x="0" y="1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47" y="0"/>
                    <a:pt x="1066" y="18"/>
                    <a:pt x="1066" y="42"/>
                  </a:cubicBezTo>
                  <a:cubicBezTo>
                    <a:pt x="1066" y="134"/>
                    <a:pt x="1066" y="134"/>
                    <a:pt x="1066" y="134"/>
                  </a:cubicBezTo>
                  <a:cubicBezTo>
                    <a:pt x="1066" y="157"/>
                    <a:pt x="1047" y="176"/>
                    <a:pt x="1024" y="176"/>
                  </a:cubicBezTo>
                  <a:close/>
                  <a:moveTo>
                    <a:pt x="1023" y="42"/>
                  </a:moveTo>
                  <a:cubicBezTo>
                    <a:pt x="42" y="43"/>
                    <a:pt x="42" y="43"/>
                    <a:pt x="42" y="43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023" y="133"/>
                    <a:pt x="1023" y="133"/>
                    <a:pt x="1023" y="133"/>
                  </a:cubicBezTo>
                  <a:lnTo>
                    <a:pt x="10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-303213" y="2911475"/>
              <a:ext cx="184150" cy="46037"/>
            </a:xfrm>
            <a:custGeom>
              <a:avLst/>
              <a:gdLst>
                <a:gd name="T0" fmla="*/ 151 w 172"/>
                <a:gd name="T1" fmla="*/ 43 h 43"/>
                <a:gd name="T2" fmla="*/ 21 w 172"/>
                <a:gd name="T3" fmla="*/ 43 h 43"/>
                <a:gd name="T4" fmla="*/ 0 w 172"/>
                <a:gd name="T5" fmla="*/ 22 h 43"/>
                <a:gd name="T6" fmla="*/ 21 w 172"/>
                <a:gd name="T7" fmla="*/ 0 h 43"/>
                <a:gd name="T8" fmla="*/ 151 w 172"/>
                <a:gd name="T9" fmla="*/ 0 h 43"/>
                <a:gd name="T10" fmla="*/ 172 w 172"/>
                <a:gd name="T11" fmla="*/ 22 h 43"/>
                <a:gd name="T12" fmla="*/ 151 w 172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43">
                  <a:moveTo>
                    <a:pt x="15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4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2" y="0"/>
                    <a:pt x="172" y="10"/>
                    <a:pt x="172" y="22"/>
                  </a:cubicBezTo>
                  <a:cubicBezTo>
                    <a:pt x="172" y="34"/>
                    <a:pt x="162" y="43"/>
                    <a:pt x="15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-568325" y="1835151"/>
              <a:ext cx="712788" cy="852487"/>
            </a:xfrm>
            <a:custGeom>
              <a:avLst/>
              <a:gdLst>
                <a:gd name="T0" fmla="*/ 335 w 668"/>
                <a:gd name="T1" fmla="*/ 800 h 800"/>
                <a:gd name="T2" fmla="*/ 316 w 668"/>
                <a:gd name="T3" fmla="*/ 789 h 800"/>
                <a:gd name="T4" fmla="*/ 246 w 668"/>
                <a:gd name="T5" fmla="*/ 662 h 800"/>
                <a:gd name="T6" fmla="*/ 57 w 668"/>
                <a:gd name="T7" fmla="*/ 508 h 800"/>
                <a:gd name="T8" fmla="*/ 49 w 668"/>
                <a:gd name="T9" fmla="*/ 492 h 800"/>
                <a:gd name="T10" fmla="*/ 84 w 668"/>
                <a:gd name="T11" fmla="*/ 168 h 800"/>
                <a:gd name="T12" fmla="*/ 202 w 668"/>
                <a:gd name="T13" fmla="*/ 73 h 800"/>
                <a:gd name="T14" fmla="*/ 621 w 668"/>
                <a:gd name="T15" fmla="*/ 226 h 800"/>
                <a:gd name="T16" fmla="*/ 621 w 668"/>
                <a:gd name="T17" fmla="*/ 226 h 800"/>
                <a:gd name="T18" fmla="*/ 594 w 668"/>
                <a:gd name="T19" fmla="*/ 538 h 800"/>
                <a:gd name="T20" fmla="*/ 468 w 668"/>
                <a:gd name="T21" fmla="*/ 645 h 800"/>
                <a:gd name="T22" fmla="*/ 412 w 668"/>
                <a:gd name="T23" fmla="*/ 665 h 800"/>
                <a:gd name="T24" fmla="*/ 355 w 668"/>
                <a:gd name="T25" fmla="*/ 787 h 800"/>
                <a:gd name="T26" fmla="*/ 336 w 668"/>
                <a:gd name="T27" fmla="*/ 800 h 800"/>
                <a:gd name="T28" fmla="*/ 335 w 668"/>
                <a:gd name="T29" fmla="*/ 800 h 800"/>
                <a:gd name="T30" fmla="*/ 334 w 668"/>
                <a:gd name="T31" fmla="*/ 87 h 800"/>
                <a:gd name="T32" fmla="*/ 220 w 668"/>
                <a:gd name="T33" fmla="*/ 112 h 800"/>
                <a:gd name="T34" fmla="*/ 119 w 668"/>
                <a:gd name="T35" fmla="*/ 194 h 800"/>
                <a:gd name="T36" fmla="*/ 88 w 668"/>
                <a:gd name="T37" fmla="*/ 474 h 800"/>
                <a:gd name="T38" fmla="*/ 95 w 668"/>
                <a:gd name="T39" fmla="*/ 487 h 800"/>
                <a:gd name="T40" fmla="*/ 266 w 668"/>
                <a:gd name="T41" fmla="*/ 622 h 800"/>
                <a:gd name="T42" fmla="*/ 280 w 668"/>
                <a:gd name="T43" fmla="*/ 633 h 800"/>
                <a:gd name="T44" fmla="*/ 333 w 668"/>
                <a:gd name="T45" fmla="*/ 731 h 800"/>
                <a:gd name="T46" fmla="*/ 377 w 668"/>
                <a:gd name="T47" fmla="*/ 637 h 800"/>
                <a:gd name="T48" fmla="*/ 392 w 668"/>
                <a:gd name="T49" fmla="*/ 625 h 800"/>
                <a:gd name="T50" fmla="*/ 450 w 668"/>
                <a:gd name="T51" fmla="*/ 606 h 800"/>
                <a:gd name="T52" fmla="*/ 559 w 668"/>
                <a:gd name="T53" fmla="*/ 514 h 800"/>
                <a:gd name="T54" fmla="*/ 582 w 668"/>
                <a:gd name="T55" fmla="*/ 244 h 800"/>
                <a:gd name="T56" fmla="*/ 582 w 668"/>
                <a:gd name="T57" fmla="*/ 244 h 800"/>
                <a:gd name="T58" fmla="*/ 334 w 668"/>
                <a:gd name="T59" fmla="*/ 87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8" h="800">
                  <a:moveTo>
                    <a:pt x="335" y="800"/>
                  </a:moveTo>
                  <a:cubicBezTo>
                    <a:pt x="327" y="800"/>
                    <a:pt x="320" y="796"/>
                    <a:pt x="316" y="789"/>
                  </a:cubicBezTo>
                  <a:cubicBezTo>
                    <a:pt x="246" y="662"/>
                    <a:pt x="246" y="662"/>
                    <a:pt x="246" y="662"/>
                  </a:cubicBezTo>
                  <a:cubicBezTo>
                    <a:pt x="165" y="638"/>
                    <a:pt x="97" y="582"/>
                    <a:pt x="57" y="508"/>
                  </a:cubicBezTo>
                  <a:cubicBezTo>
                    <a:pt x="54" y="502"/>
                    <a:pt x="52" y="497"/>
                    <a:pt x="49" y="492"/>
                  </a:cubicBezTo>
                  <a:cubicBezTo>
                    <a:pt x="0" y="385"/>
                    <a:pt x="13" y="261"/>
                    <a:pt x="84" y="168"/>
                  </a:cubicBezTo>
                  <a:cubicBezTo>
                    <a:pt x="115" y="127"/>
                    <a:pt x="155" y="95"/>
                    <a:pt x="202" y="73"/>
                  </a:cubicBezTo>
                  <a:cubicBezTo>
                    <a:pt x="360" y="0"/>
                    <a:pt x="548" y="69"/>
                    <a:pt x="621" y="226"/>
                  </a:cubicBezTo>
                  <a:cubicBezTo>
                    <a:pt x="621" y="226"/>
                    <a:pt x="621" y="226"/>
                    <a:pt x="621" y="226"/>
                  </a:cubicBezTo>
                  <a:cubicBezTo>
                    <a:pt x="668" y="327"/>
                    <a:pt x="658" y="447"/>
                    <a:pt x="594" y="538"/>
                  </a:cubicBezTo>
                  <a:cubicBezTo>
                    <a:pt x="563" y="584"/>
                    <a:pt x="519" y="621"/>
                    <a:pt x="468" y="645"/>
                  </a:cubicBezTo>
                  <a:cubicBezTo>
                    <a:pt x="450" y="653"/>
                    <a:pt x="431" y="660"/>
                    <a:pt x="412" y="665"/>
                  </a:cubicBezTo>
                  <a:cubicBezTo>
                    <a:pt x="355" y="787"/>
                    <a:pt x="355" y="787"/>
                    <a:pt x="355" y="787"/>
                  </a:cubicBezTo>
                  <a:cubicBezTo>
                    <a:pt x="351" y="795"/>
                    <a:pt x="344" y="800"/>
                    <a:pt x="336" y="800"/>
                  </a:cubicBezTo>
                  <a:cubicBezTo>
                    <a:pt x="335" y="800"/>
                    <a:pt x="335" y="800"/>
                    <a:pt x="335" y="800"/>
                  </a:cubicBezTo>
                  <a:close/>
                  <a:moveTo>
                    <a:pt x="334" y="87"/>
                  </a:moveTo>
                  <a:cubicBezTo>
                    <a:pt x="296" y="87"/>
                    <a:pt x="257" y="95"/>
                    <a:pt x="220" y="112"/>
                  </a:cubicBezTo>
                  <a:cubicBezTo>
                    <a:pt x="180" y="131"/>
                    <a:pt x="145" y="159"/>
                    <a:pt x="119" y="194"/>
                  </a:cubicBezTo>
                  <a:cubicBezTo>
                    <a:pt x="57" y="275"/>
                    <a:pt x="45" y="382"/>
                    <a:pt x="88" y="474"/>
                  </a:cubicBezTo>
                  <a:cubicBezTo>
                    <a:pt x="90" y="478"/>
                    <a:pt x="92" y="483"/>
                    <a:pt x="95" y="487"/>
                  </a:cubicBezTo>
                  <a:cubicBezTo>
                    <a:pt x="130" y="554"/>
                    <a:pt x="193" y="603"/>
                    <a:pt x="266" y="622"/>
                  </a:cubicBezTo>
                  <a:cubicBezTo>
                    <a:pt x="272" y="624"/>
                    <a:pt x="277" y="628"/>
                    <a:pt x="280" y="633"/>
                  </a:cubicBezTo>
                  <a:cubicBezTo>
                    <a:pt x="333" y="731"/>
                    <a:pt x="333" y="731"/>
                    <a:pt x="333" y="731"/>
                  </a:cubicBezTo>
                  <a:cubicBezTo>
                    <a:pt x="377" y="637"/>
                    <a:pt x="377" y="637"/>
                    <a:pt x="377" y="637"/>
                  </a:cubicBezTo>
                  <a:cubicBezTo>
                    <a:pt x="380" y="631"/>
                    <a:pt x="386" y="626"/>
                    <a:pt x="392" y="625"/>
                  </a:cubicBezTo>
                  <a:cubicBezTo>
                    <a:pt x="413" y="621"/>
                    <a:pt x="432" y="614"/>
                    <a:pt x="450" y="606"/>
                  </a:cubicBezTo>
                  <a:cubicBezTo>
                    <a:pt x="494" y="585"/>
                    <a:pt x="532" y="554"/>
                    <a:pt x="559" y="514"/>
                  </a:cubicBezTo>
                  <a:cubicBezTo>
                    <a:pt x="613" y="435"/>
                    <a:pt x="622" y="331"/>
                    <a:pt x="582" y="244"/>
                  </a:cubicBezTo>
                  <a:cubicBezTo>
                    <a:pt x="582" y="244"/>
                    <a:pt x="582" y="244"/>
                    <a:pt x="582" y="244"/>
                  </a:cubicBezTo>
                  <a:cubicBezTo>
                    <a:pt x="536" y="145"/>
                    <a:pt x="437" y="87"/>
                    <a:pt x="33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-354013" y="2181225"/>
              <a:ext cx="280988" cy="187325"/>
            </a:xfrm>
            <a:custGeom>
              <a:avLst/>
              <a:gdLst>
                <a:gd name="T0" fmla="*/ 140 w 263"/>
                <a:gd name="T1" fmla="*/ 177 h 177"/>
                <a:gd name="T2" fmla="*/ 130 w 263"/>
                <a:gd name="T3" fmla="*/ 177 h 177"/>
                <a:gd name="T4" fmla="*/ 2 w 263"/>
                <a:gd name="T5" fmla="*/ 115 h 177"/>
                <a:gd name="T6" fmla="*/ 3 w 263"/>
                <a:gd name="T7" fmla="*/ 21 h 177"/>
                <a:gd name="T8" fmla="*/ 25 w 263"/>
                <a:gd name="T9" fmla="*/ 0 h 177"/>
                <a:gd name="T10" fmla="*/ 46 w 263"/>
                <a:gd name="T11" fmla="*/ 21 h 177"/>
                <a:gd name="T12" fmla="*/ 45 w 263"/>
                <a:gd name="T13" fmla="*/ 113 h 177"/>
                <a:gd name="T14" fmla="*/ 131 w 263"/>
                <a:gd name="T15" fmla="*/ 134 h 177"/>
                <a:gd name="T16" fmla="*/ 218 w 263"/>
                <a:gd name="T17" fmla="*/ 119 h 177"/>
                <a:gd name="T18" fmla="*/ 220 w 263"/>
                <a:gd name="T19" fmla="*/ 27 h 177"/>
                <a:gd name="T20" fmla="*/ 242 w 263"/>
                <a:gd name="T21" fmla="*/ 6 h 177"/>
                <a:gd name="T22" fmla="*/ 263 w 263"/>
                <a:gd name="T23" fmla="*/ 28 h 177"/>
                <a:gd name="T24" fmla="*/ 261 w 263"/>
                <a:gd name="T25" fmla="*/ 122 h 177"/>
                <a:gd name="T26" fmla="*/ 214 w 263"/>
                <a:gd name="T27" fmla="*/ 168 h 177"/>
                <a:gd name="T28" fmla="*/ 140 w 263"/>
                <a:gd name="T29" fmla="*/ 177 h 177"/>
                <a:gd name="T30" fmla="*/ 45 w 263"/>
                <a:gd name="T31" fmla="*/ 116 h 177"/>
                <a:gd name="T32" fmla="*/ 45 w 263"/>
                <a:gd name="T33" fmla="*/ 116 h 177"/>
                <a:gd name="T34" fmla="*/ 45 w 263"/>
                <a:gd name="T35" fmla="*/ 1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177">
                  <a:moveTo>
                    <a:pt x="140" y="177"/>
                  </a:moveTo>
                  <a:cubicBezTo>
                    <a:pt x="137" y="177"/>
                    <a:pt x="133" y="177"/>
                    <a:pt x="130" y="177"/>
                  </a:cubicBezTo>
                  <a:cubicBezTo>
                    <a:pt x="65" y="175"/>
                    <a:pt x="0" y="155"/>
                    <a:pt x="2" y="11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9"/>
                    <a:pt x="14" y="0"/>
                    <a:pt x="25" y="0"/>
                  </a:cubicBezTo>
                  <a:cubicBezTo>
                    <a:pt x="37" y="0"/>
                    <a:pt x="47" y="10"/>
                    <a:pt x="46" y="21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51" y="120"/>
                    <a:pt x="82" y="133"/>
                    <a:pt x="131" y="134"/>
                  </a:cubicBezTo>
                  <a:cubicBezTo>
                    <a:pt x="180" y="136"/>
                    <a:pt x="211" y="125"/>
                    <a:pt x="218" y="119"/>
                  </a:cubicBezTo>
                  <a:cubicBezTo>
                    <a:pt x="220" y="27"/>
                    <a:pt x="220" y="27"/>
                    <a:pt x="220" y="27"/>
                  </a:cubicBezTo>
                  <a:cubicBezTo>
                    <a:pt x="220" y="15"/>
                    <a:pt x="231" y="5"/>
                    <a:pt x="242" y="6"/>
                  </a:cubicBezTo>
                  <a:cubicBezTo>
                    <a:pt x="254" y="6"/>
                    <a:pt x="263" y="16"/>
                    <a:pt x="263" y="28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1" y="136"/>
                    <a:pt x="252" y="156"/>
                    <a:pt x="214" y="168"/>
                  </a:cubicBezTo>
                  <a:cubicBezTo>
                    <a:pt x="193" y="174"/>
                    <a:pt x="167" y="177"/>
                    <a:pt x="140" y="177"/>
                  </a:cubicBezTo>
                  <a:close/>
                  <a:moveTo>
                    <a:pt x="45" y="116"/>
                  </a:moveTo>
                  <a:cubicBezTo>
                    <a:pt x="45" y="116"/>
                    <a:pt x="45" y="116"/>
                    <a:pt x="45" y="116"/>
                  </a:cubicBezTo>
                  <a:cubicBezTo>
                    <a:pt x="45" y="116"/>
                    <a:pt x="45" y="116"/>
                    <a:pt x="4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-420688" y="2066925"/>
              <a:ext cx="419100" cy="209550"/>
            </a:xfrm>
            <a:custGeom>
              <a:avLst/>
              <a:gdLst>
                <a:gd name="T0" fmla="*/ 195 w 394"/>
                <a:gd name="T1" fmla="*/ 197 h 197"/>
                <a:gd name="T2" fmla="*/ 186 w 394"/>
                <a:gd name="T3" fmla="*/ 195 h 197"/>
                <a:gd name="T4" fmla="*/ 13 w 394"/>
                <a:gd name="T5" fmla="*/ 117 h 197"/>
                <a:gd name="T6" fmla="*/ 0 w 394"/>
                <a:gd name="T7" fmla="*/ 97 h 197"/>
                <a:gd name="T8" fmla="*/ 14 w 394"/>
                <a:gd name="T9" fmla="*/ 77 h 197"/>
                <a:gd name="T10" fmla="*/ 191 w 394"/>
                <a:gd name="T11" fmla="*/ 2 h 197"/>
                <a:gd name="T12" fmla="*/ 209 w 394"/>
                <a:gd name="T13" fmla="*/ 3 h 197"/>
                <a:gd name="T14" fmla="*/ 382 w 394"/>
                <a:gd name="T15" fmla="*/ 88 h 197"/>
                <a:gd name="T16" fmla="*/ 394 w 394"/>
                <a:gd name="T17" fmla="*/ 108 h 197"/>
                <a:gd name="T18" fmla="*/ 380 w 394"/>
                <a:gd name="T19" fmla="*/ 128 h 197"/>
                <a:gd name="T20" fmla="*/ 203 w 394"/>
                <a:gd name="T21" fmla="*/ 195 h 197"/>
                <a:gd name="T22" fmla="*/ 195 w 394"/>
                <a:gd name="T23" fmla="*/ 197 h 197"/>
                <a:gd name="T24" fmla="*/ 76 w 394"/>
                <a:gd name="T25" fmla="*/ 98 h 197"/>
                <a:gd name="T26" fmla="*/ 196 w 394"/>
                <a:gd name="T27" fmla="*/ 152 h 197"/>
                <a:gd name="T28" fmla="*/ 318 w 394"/>
                <a:gd name="T29" fmla="*/ 105 h 197"/>
                <a:gd name="T30" fmla="*/ 199 w 394"/>
                <a:gd name="T31" fmla="*/ 46 h 197"/>
                <a:gd name="T32" fmla="*/ 76 w 394"/>
                <a:gd name="T3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4" h="197">
                  <a:moveTo>
                    <a:pt x="195" y="197"/>
                  </a:moveTo>
                  <a:cubicBezTo>
                    <a:pt x="192" y="197"/>
                    <a:pt x="189" y="196"/>
                    <a:pt x="186" y="195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5" y="113"/>
                    <a:pt x="0" y="105"/>
                    <a:pt x="0" y="97"/>
                  </a:cubicBezTo>
                  <a:cubicBezTo>
                    <a:pt x="1" y="88"/>
                    <a:pt x="6" y="80"/>
                    <a:pt x="14" y="77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7" y="0"/>
                    <a:pt x="203" y="0"/>
                    <a:pt x="209" y="3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9" y="92"/>
                    <a:pt x="394" y="100"/>
                    <a:pt x="394" y="108"/>
                  </a:cubicBezTo>
                  <a:cubicBezTo>
                    <a:pt x="393" y="117"/>
                    <a:pt x="388" y="124"/>
                    <a:pt x="380" y="128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0" y="196"/>
                    <a:pt x="197" y="197"/>
                    <a:pt x="195" y="197"/>
                  </a:cubicBezTo>
                  <a:close/>
                  <a:moveTo>
                    <a:pt x="76" y="98"/>
                  </a:moveTo>
                  <a:cubicBezTo>
                    <a:pt x="196" y="152"/>
                    <a:pt x="196" y="152"/>
                    <a:pt x="196" y="152"/>
                  </a:cubicBezTo>
                  <a:cubicBezTo>
                    <a:pt x="318" y="105"/>
                    <a:pt x="318" y="105"/>
                    <a:pt x="318" y="105"/>
                  </a:cubicBezTo>
                  <a:cubicBezTo>
                    <a:pt x="199" y="46"/>
                    <a:pt x="199" y="46"/>
                    <a:pt x="199" y="46"/>
                  </a:cubicBezTo>
                  <a:lnTo>
                    <a:pt x="76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#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201207257配图\培训\shutterstock_242224906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96" b="10658"/>
          <a:stretch/>
        </p:blipFill>
        <p:spPr bwMode="auto">
          <a:xfrm>
            <a:off x="0" y="0"/>
            <a:ext cx="121936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 bwMode="auto">
          <a:xfrm>
            <a:off x="1664" y="0"/>
            <a:ext cx="12192000" cy="6858000"/>
          </a:xfrm>
          <a:prstGeom prst="rect">
            <a:avLst/>
          </a:prstGeom>
          <a:solidFill>
            <a:srgbClr val="003C78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234241" y="2642208"/>
            <a:ext cx="3971726" cy="1573584"/>
            <a:chOff x="4826327" y="2503488"/>
            <a:chExt cx="3971726" cy="1573584"/>
          </a:xfrm>
        </p:grpSpPr>
        <p:sp>
          <p:nvSpPr>
            <p:cNvPr id="5" name="Text Box 9">
              <a:extLst>
                <a:ext uri="{FF2B5EF4-FFF2-40B4-BE49-F238E27FC236}">
                  <a16:creationId xmlns="" xmlns:a16="http://schemas.microsoft.com/office/drawing/2014/main" id="{9D36E720-0E25-41AB-8346-B547D8B86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6327" y="3443951"/>
              <a:ext cx="3971726" cy="63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8358" tIns="39179" rIns="78358" bIns="39179">
              <a:spAutoFit/>
            </a:bodyPr>
            <a:lstStyle/>
            <a:p>
              <a:pPr defTabSz="784225" eaLnBrk="0" hangingPunct="0">
                <a:buSzPct val="100000"/>
                <a:defRPr/>
              </a:pPr>
              <a:r>
                <a:rPr lang="zh-CN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anose="020B0604020202020204" pitchFamily="34" charset="0"/>
                  <a:sym typeface="FrutigerNext LT Regular" pitchFamily="34" charset="0"/>
                </a:rPr>
                <a:t>www.huawei.com</a:t>
              </a:r>
            </a:p>
          </p:txBody>
        </p:sp>
        <p:sp>
          <p:nvSpPr>
            <p:cNvPr id="6" name="Text Box 8">
              <a:extLst>
                <a:ext uri="{FF2B5EF4-FFF2-40B4-BE49-F238E27FC236}">
                  <a16:creationId xmlns="" xmlns:a16="http://schemas.microsoft.com/office/drawing/2014/main" id="{11ED55EC-FD16-4B98-B04D-4605D3C0D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286" y="2503488"/>
              <a:ext cx="1735601" cy="91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8358" tIns="39179" rIns="78358" bIns="39179">
              <a:spAutoFit/>
            </a:bodyPr>
            <a:lstStyle/>
            <a:p>
              <a:pPr defTabSz="784225" eaLnBrk="0" fontAlgn="base" hangingPunct="0">
                <a:buSzPct val="100000"/>
                <a:defRPr/>
              </a:pPr>
              <a:r>
                <a:rPr lang="zh-CN" altLang="en-US" sz="5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sym typeface="FrutigerNext LT Regular" pitchFamily="34" charset="0"/>
                </a:rPr>
                <a:t>谢 谢</a:t>
              </a:r>
              <a:endParaRPr lang="zh-CN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FrutigerNext LT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19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4"/>
            <a:ext cx="12192000" cy="71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1"/>
          <p:cNvSpPr>
            <a:spLocks noGrp="1" noChangeArrowheads="1"/>
          </p:cNvSpPr>
          <p:nvPr>
            <p:ph type="ctrTitle" sz="quarter"/>
          </p:nvPr>
        </p:nvSpPr>
        <p:spPr>
          <a:xfrm>
            <a:off x="1031295" y="4957156"/>
            <a:ext cx="10441567" cy="831600"/>
          </a:xfrm>
          <a:ln algn="ctr"/>
        </p:spPr>
        <p:txBody>
          <a:bodyPr lIns="87802" tIns="43901" rIns="87802" bIns="43901"/>
          <a:lstStyle>
            <a:lvl1pPr algn="l" defTabSz="801688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300" b="1" kern="1200" dirty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1031295" y="5816120"/>
            <a:ext cx="6912000" cy="493200"/>
          </a:xfrm>
        </p:spPr>
        <p:txBody>
          <a:bodyPr/>
          <a:lstStyle>
            <a:lvl1pPr marL="0" indent="0" algn="l" defTabSz="801688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000" kern="1200" dirty="0" smtClean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xmlns="" id="{2078FA11-5569-4994-AEB7-1AF5CAC76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428" y="6500581"/>
            <a:ext cx="2604743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ea"/>
                <a:ea typeface="+mn-ea"/>
                <a:cs typeface="Arial" pitchFamily="34" charset="0"/>
              </a:rPr>
              <a:t>版权所有</a:t>
            </a:r>
            <a:r>
              <a:rPr lang="en-US" altLang="zh-CN" sz="1200" baseline="0" dirty="0">
                <a:latin typeface="+mn-ea"/>
                <a:ea typeface="+mn-ea"/>
                <a:cs typeface="Arial" pitchFamily="34" charset="0"/>
              </a:rPr>
              <a:t>© </a:t>
            </a:r>
            <a:r>
              <a:rPr lang="en-US" altLang="zh-CN" sz="1200" baseline="0" dirty="0" smtClean="0">
                <a:latin typeface="+mn-ea"/>
                <a:ea typeface="+mn-ea"/>
                <a:cs typeface="Arial" pitchFamily="34" charset="0"/>
              </a:rPr>
              <a:t>2019 </a:t>
            </a:r>
            <a:r>
              <a:rPr lang="zh-CN" altLang="en-US" sz="1200" baseline="0" dirty="0">
                <a:latin typeface="+mn-ea"/>
                <a:ea typeface="+mn-ea"/>
                <a:cs typeface="Arial" pitchFamily="34" charset="0"/>
              </a:rPr>
              <a:t>华为技术有限公司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89" y="251069"/>
            <a:ext cx="1965600" cy="430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#前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1233488"/>
            <a:ext cx="10558800" cy="4679788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  <a:endParaRPr lang="zh-CN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前言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2284" y="1233487"/>
            <a:ext cx="10558800" cy="4680000"/>
          </a:xfrm>
        </p:spPr>
        <p:txBody>
          <a:bodyPr/>
          <a:lstStyle>
            <a:lvl1pPr marL="301625" marR="0" indent="-301625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2pPr>
            <a:lvl3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3pPr>
            <a:lvl4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4pPr>
            <a:lvl5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5pPr>
          </a:lstStyle>
          <a:p>
            <a:pPr marL="301625" marR="0" lvl="0" indent="-301625" algn="l" defTabSz="801688" rtl="0" eaLnBrk="0" fontAlgn="base" latinLnBrk="0" hangingPunct="0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学完本课程后，您将能够：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目标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3" y="1233487"/>
            <a:ext cx="10558800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>
              <a:buFont typeface="Wingdings" pitchFamily="2" charset="2"/>
              <a:buChar char="p"/>
              <a:defRPr/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目录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9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#本节概述和学习目标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 algn="just">
              <a:defRPr>
                <a:latin typeface="+mn-ea"/>
                <a:ea typeface="+mn-ea"/>
                <a:cs typeface="Arial" panose="020B0604020202020204" pitchFamily="34" charset="0"/>
              </a:defRPr>
            </a:lvl2pPr>
            <a:lvl3pPr algn="just">
              <a:defRPr>
                <a:latin typeface="+mn-ea"/>
                <a:ea typeface="+mn-ea"/>
                <a:cs typeface="Arial" panose="020B0604020202020204" pitchFamily="34" charset="0"/>
              </a:defRPr>
            </a:lvl3pPr>
            <a:lvl4pPr algn="just">
              <a:defRPr>
                <a:latin typeface="+mn-ea"/>
                <a:ea typeface="+mn-ea"/>
                <a:cs typeface="Arial" panose="020B0604020202020204" pitchFamily="34" charset="0"/>
              </a:defRPr>
            </a:lvl4pPr>
            <a:lvl5pPr algn="just">
              <a:defRPr>
                <a:latin typeface="+mn-ea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9829738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本节概述和学习目标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8"/>
            <a:ext cx="10560048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</a:lstStyle>
          <a:p>
            <a:r>
              <a:rPr lang="zh-CN" altLang="en-US" dirty="0"/>
              <a:t>单击此处输入</a:t>
            </a:r>
            <a:r>
              <a:rPr lang="zh-CN" altLang="en-US" dirty="0" smtClean="0"/>
              <a:t>文字</a:t>
            </a:r>
            <a:endParaRPr lang="en-US" altLang="zh-CN" dirty="0" smtClean="0"/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2309233" y="-386308"/>
            <a:ext cx="321822" cy="325735"/>
          </a:xfrm>
          <a:prstGeom prst="rect">
            <a:avLst/>
          </a:prstGeom>
          <a:solidFill>
            <a:srgbClr val="F66F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686676" y="-386308"/>
            <a:ext cx="323779" cy="325735"/>
          </a:xfrm>
          <a:prstGeom prst="rect">
            <a:avLst/>
          </a:prstGeom>
          <a:solidFill>
            <a:srgbClr val="15B0E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3413791" y="-386308"/>
            <a:ext cx="321822" cy="325735"/>
          </a:xfrm>
          <a:prstGeom prst="rect">
            <a:avLst/>
          </a:prstGeom>
          <a:solidFill>
            <a:srgbClr val="F7A6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791235" y="-386308"/>
            <a:ext cx="323779" cy="325735"/>
          </a:xfrm>
          <a:prstGeom prst="rect">
            <a:avLst/>
          </a:prstGeom>
          <a:solidFill>
            <a:srgbClr val="59C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4170635" y="-386308"/>
            <a:ext cx="322800" cy="325735"/>
          </a:xfrm>
          <a:prstGeom prst="rect">
            <a:avLst/>
          </a:prstGeom>
          <a:solidFill>
            <a:srgbClr val="FFD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4549056" y="-386308"/>
            <a:ext cx="323779" cy="325735"/>
          </a:xfrm>
          <a:prstGeom prst="rect">
            <a:avLst/>
          </a:prstGeom>
          <a:solidFill>
            <a:srgbClr val="84D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7699" y="-386308"/>
            <a:ext cx="321822" cy="32573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38514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762586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9298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基础配色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220854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强调色一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3340336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 userDrawn="1"/>
        </p:nvSpPr>
        <p:spPr bwMode="auto">
          <a:xfrm>
            <a:off x="1149850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 bwMode="auto">
          <a:xfrm>
            <a:off x="152729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5685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2309233" y="-386308"/>
            <a:ext cx="321822" cy="325735"/>
          </a:xfrm>
          <a:prstGeom prst="rect">
            <a:avLst/>
          </a:prstGeom>
          <a:solidFill>
            <a:srgbClr val="F66F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2686676" y="-386308"/>
            <a:ext cx="323779" cy="325735"/>
          </a:xfrm>
          <a:prstGeom prst="rect">
            <a:avLst/>
          </a:prstGeom>
          <a:solidFill>
            <a:srgbClr val="15B0E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413791" y="-386308"/>
            <a:ext cx="321822" cy="325735"/>
          </a:xfrm>
          <a:prstGeom prst="rect">
            <a:avLst/>
          </a:prstGeom>
          <a:solidFill>
            <a:srgbClr val="F7A6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3791235" y="-386308"/>
            <a:ext cx="323779" cy="325735"/>
          </a:xfrm>
          <a:prstGeom prst="rect">
            <a:avLst/>
          </a:prstGeom>
          <a:solidFill>
            <a:srgbClr val="59C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4170635" y="-386308"/>
            <a:ext cx="322800" cy="325735"/>
          </a:xfrm>
          <a:prstGeom prst="rect">
            <a:avLst/>
          </a:prstGeom>
          <a:solidFill>
            <a:srgbClr val="FFD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 userDrawn="1"/>
        </p:nvSpPr>
        <p:spPr bwMode="auto">
          <a:xfrm>
            <a:off x="4549056" y="-386308"/>
            <a:ext cx="323779" cy="325735"/>
          </a:xfrm>
          <a:prstGeom prst="rect">
            <a:avLst/>
          </a:prstGeom>
          <a:solidFill>
            <a:srgbClr val="84D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7699" y="-386308"/>
            <a:ext cx="321822" cy="32573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38514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762586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9298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基础配色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20854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强调色一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3340336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 bwMode="auto">
          <a:xfrm>
            <a:off x="1149850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152729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6854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2309233" y="-386308"/>
            <a:ext cx="321822" cy="325735"/>
          </a:xfrm>
          <a:prstGeom prst="rect">
            <a:avLst/>
          </a:prstGeom>
          <a:solidFill>
            <a:srgbClr val="F66F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2686676" y="-386308"/>
            <a:ext cx="323779" cy="325735"/>
          </a:xfrm>
          <a:prstGeom prst="rect">
            <a:avLst/>
          </a:prstGeom>
          <a:solidFill>
            <a:srgbClr val="15B0E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3413791" y="-386308"/>
            <a:ext cx="321822" cy="325735"/>
          </a:xfrm>
          <a:prstGeom prst="rect">
            <a:avLst/>
          </a:prstGeom>
          <a:solidFill>
            <a:srgbClr val="F7A6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3791235" y="-386308"/>
            <a:ext cx="323779" cy="325735"/>
          </a:xfrm>
          <a:prstGeom prst="rect">
            <a:avLst/>
          </a:prstGeom>
          <a:solidFill>
            <a:srgbClr val="59C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4170635" y="-386308"/>
            <a:ext cx="322800" cy="325735"/>
          </a:xfrm>
          <a:prstGeom prst="rect">
            <a:avLst/>
          </a:prstGeom>
          <a:solidFill>
            <a:srgbClr val="FFD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4549056" y="-386308"/>
            <a:ext cx="323779" cy="325735"/>
          </a:xfrm>
          <a:prstGeom prst="rect">
            <a:avLst/>
          </a:prstGeom>
          <a:solidFill>
            <a:srgbClr val="84D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7699" y="-386308"/>
            <a:ext cx="321822" cy="32573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38514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762586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98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基础配色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20854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强调色一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40336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1149850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52729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9951" y="260648"/>
            <a:ext cx="10327216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28" tIns="40064" rIns="80128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3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9951" y="1248073"/>
            <a:ext cx="10572749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Rectangle 69">
            <a:extLst>
              <a:ext uri="{FF2B5EF4-FFF2-40B4-BE49-F238E27FC236}">
                <a16:creationId xmlns:a16="http://schemas.microsoft.com/office/drawing/2014/main" xmlns="" id="{6ED2DBAA-9261-44D2-836C-78E5FB250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5340" y="6500581"/>
            <a:ext cx="673125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lt"/>
                <a:ea typeface="黑体" panose="02010609060101010101" pitchFamily="49" charset="-122"/>
                <a:cs typeface="Arial" pitchFamily="34" charset="0"/>
              </a:rPr>
              <a:t>第</a:t>
            </a:r>
            <a:fld id="{2F2CF7F5-F178-4429-B6CA-28062DF31937}" type="slidenum">
              <a:rPr lang="en-US" altLang="zh-CN" sz="1200" smtClean="0">
                <a:latin typeface="+mn-lt"/>
                <a:ea typeface="黑体" panose="02010609060101010101" pitchFamily="49" charset="-122"/>
                <a:cs typeface="Arial" pitchFamily="34" charset="0"/>
              </a:rPr>
              <a:pPr defTabSz="801668" eaLnBrk="0" fontAlgn="base" hangingPunct="0">
                <a:defRPr/>
              </a:pPr>
              <a:t>‹#›</a:t>
            </a:fld>
            <a:r>
              <a:rPr lang="zh-CN" altLang="en-US" sz="1200" dirty="0">
                <a:latin typeface="+mn-lt"/>
                <a:ea typeface="黑体" panose="02010609060101010101" pitchFamily="49" charset="-122"/>
                <a:cs typeface="Arial" pitchFamily="34" charset="0"/>
              </a:rPr>
              <a:t>页</a:t>
            </a:r>
            <a:endParaRPr lang="en-US" altLang="zh-CN" sz="1200" dirty="0">
              <a:latin typeface="+mn-lt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3" name="Rectangle 54">
            <a:extLst>
              <a:ext uri="{FF2B5EF4-FFF2-40B4-BE49-F238E27FC236}">
                <a16:creationId xmlns:a16="http://schemas.microsoft.com/office/drawing/2014/main" xmlns="" id="{2078FA11-5569-4994-AEB7-1AF5CAC76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428" y="6500581"/>
            <a:ext cx="2604743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lt"/>
                <a:ea typeface="+mn-ea"/>
                <a:cs typeface="Arial" panose="020B0604020202020204" pitchFamily="34" charset="0"/>
              </a:rPr>
              <a:t>版权所有</a:t>
            </a:r>
            <a:r>
              <a:rPr lang="en-US" altLang="zh-CN" sz="1200" baseline="0" dirty="0">
                <a:latin typeface="+mn-lt"/>
                <a:ea typeface="+mn-ea"/>
                <a:cs typeface="Arial" panose="020B0604020202020204" pitchFamily="34" charset="0"/>
              </a:rPr>
              <a:t>© </a:t>
            </a:r>
            <a:r>
              <a:rPr lang="en-US" altLang="zh-CN" sz="1200" baseline="0" dirty="0" smtClean="0">
                <a:latin typeface="+mn-lt"/>
                <a:ea typeface="+mn-ea"/>
                <a:cs typeface="Arial" panose="020B0604020202020204" pitchFamily="34" charset="0"/>
              </a:rPr>
              <a:t>2019 </a:t>
            </a:r>
            <a:r>
              <a:rPr lang="zh-CN" altLang="en-US" sz="1200" baseline="0" dirty="0">
                <a:latin typeface="+mn-lt"/>
                <a:ea typeface="+mn-ea"/>
                <a:cs typeface="Arial" panose="020B0604020202020204" pitchFamily="34" charset="0"/>
              </a:rPr>
              <a:t>华为技术有限公司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29" y="6504031"/>
            <a:ext cx="1249200" cy="2733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30" r:id="rId2"/>
    <p:sldLayoutId id="2147483846" r:id="rId3"/>
    <p:sldLayoutId id="2147483826" r:id="rId4"/>
    <p:sldLayoutId id="2147483848" r:id="rId5"/>
    <p:sldLayoutId id="2147483849" r:id="rId6"/>
    <p:sldLayoutId id="2147483874" r:id="rId7"/>
    <p:sldLayoutId id="2147483873" r:id="rId8"/>
    <p:sldLayoutId id="2147483863" r:id="rId9"/>
    <p:sldLayoutId id="2147483875" r:id="rId10"/>
    <p:sldLayoutId id="2147483851" r:id="rId11"/>
    <p:sldLayoutId id="2147483852" r:id="rId12"/>
    <p:sldLayoutId id="2147483850" r:id="rId13"/>
    <p:sldLayoutId id="2147483861" r:id="rId14"/>
    <p:sldLayoutId id="21474838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301625" indent="-3016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chemeClr val="bg1">
            <a:lumMod val="50000"/>
          </a:schemeClr>
        </a:buClr>
        <a:buSzPct val="60000"/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54050" indent="-2524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2pPr>
      <a:lvl3pPr marL="1003300" indent="-2016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SzPct val="50000"/>
        <a:buFont typeface="Wingdings" pitchFamily="2" charset="2"/>
        <a:buChar char="n"/>
        <a:defRPr>
          <a:solidFill>
            <a:schemeClr val="tx1"/>
          </a:solidFill>
          <a:latin typeface="FrutigerNext LT Light" pitchFamily="34" charset="0"/>
          <a:ea typeface="+mn-ea"/>
        </a:defRPr>
      </a:lvl3pPr>
      <a:lvl4pPr marL="1400175" indent="-198438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har char="–"/>
        <a:defRPr sz="1600">
          <a:solidFill>
            <a:schemeClr val="tx1"/>
          </a:solidFill>
          <a:latin typeface="+mj-lt"/>
          <a:ea typeface="+mn-ea"/>
        </a:defRPr>
      </a:lvl4pPr>
      <a:lvl5pPr marL="1801813" indent="-2016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5pPr>
      <a:lvl6pPr marL="22590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6pPr>
      <a:lvl7pPr marL="27162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7pPr>
      <a:lvl8pPr marL="31734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8pPr>
      <a:lvl9pPr marL="36306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35" userDrawn="1">
          <p15:clr>
            <a:srgbClr val="F26B43"/>
          </p15:clr>
        </p15:guide>
        <p15:guide id="2" pos="7227" userDrawn="1">
          <p15:clr>
            <a:srgbClr val="F26B43"/>
          </p15:clr>
        </p15:guide>
        <p15:guide id="3" orient="horz" pos="777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  <p15:guide id="6" orient="horz" pos="234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penstack-troubleshoo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DtsShapeName" descr="8CE5295821885C70CB254E5500C4G505083E@F83E@PB26513!!!!!!BIHO@]b26513!!!!@5E19B011306188854E31!籽吓纪撑泞变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3 w 21600"/>
              <a:gd name="T13" fmla="*/ 2272 h 21600"/>
              <a:gd name="T14" fmla="*/ 16554 w 21600"/>
              <a:gd name="T15" fmla="*/ 1368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2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latin typeface="+mn-lt"/>
                <a:cs typeface="+mn-ea"/>
                <a:sym typeface="+mn-lt"/>
              </a:rPr>
              <a:t>为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zh-CN" dirty="0" smtClean="0">
                <a:latin typeface="+mn-lt"/>
                <a:cs typeface="+mn-ea"/>
                <a:sym typeface="+mn-lt"/>
              </a:rPr>
              <a:t>服务启用调试模式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如果需要获取更多日志信息，可以为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zh-CN" dirty="0" smtClean="0">
                <a:latin typeface="+mn-lt"/>
                <a:cs typeface="+mn-ea"/>
                <a:sym typeface="+mn-lt"/>
              </a:rPr>
              <a:t>服务启用调试模式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开启调试模式，登录每个控制节点，将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服务配置文件的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DEFAULT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部分配置为“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debug=true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”。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例如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，配置</a:t>
            </a:r>
            <a:r>
              <a:rPr lang="en-US" altLang="zh-CN" dirty="0" smtClean="0">
                <a:cs typeface="+mn-ea"/>
                <a:sym typeface="+mn-lt"/>
              </a:rPr>
              <a:t>/</a:t>
            </a:r>
            <a:r>
              <a:rPr lang="en-US" altLang="zh-CN" dirty="0" err="1" smtClean="0">
                <a:cs typeface="+mn-ea"/>
                <a:sym typeface="+mn-lt"/>
              </a:rPr>
              <a:t>etc</a:t>
            </a:r>
            <a:r>
              <a:rPr lang="en-US" altLang="zh-CN" dirty="0" smtClean="0">
                <a:cs typeface="+mn-ea"/>
                <a:sym typeface="+mn-lt"/>
              </a:rPr>
              <a:t>/nova/</a:t>
            </a:r>
            <a:r>
              <a:rPr lang="en-US" altLang="zh-CN" dirty="0" err="1" smtClean="0">
                <a:cs typeface="+mn-ea"/>
                <a:sym typeface="+mn-lt"/>
              </a:rPr>
              <a:t>nova.conf</a:t>
            </a:r>
            <a:r>
              <a:rPr lang="zh-CN" altLang="en-US" dirty="0" smtClean="0">
                <a:cs typeface="+mn-ea"/>
                <a:sym typeface="+mn-lt"/>
              </a:rPr>
              <a:t>的</a:t>
            </a:r>
            <a:r>
              <a:rPr lang="en-US" altLang="zh-CN" dirty="0" smtClean="0">
                <a:cs typeface="+mn-ea"/>
                <a:sym typeface="+mn-lt"/>
              </a:rPr>
              <a:t>DEFAULT</a:t>
            </a:r>
            <a:r>
              <a:rPr lang="zh-CN" altLang="en-US" dirty="0" smtClean="0">
                <a:cs typeface="+mn-ea"/>
                <a:sym typeface="+mn-lt"/>
              </a:rPr>
              <a:t>部分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1059384" y="4797152"/>
            <a:ext cx="10412949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注意：</a:t>
            </a:r>
            <a:endParaRPr lang="en-US" altLang="zh-CN" sz="2400" dirty="0" smtClean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处理故障后，请及时关闭</a:t>
            </a: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服务的调试模式，否则会影响性能。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02983" y="3356992"/>
            <a:ext cx="8929522" cy="106631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endParaRPr lang="en-US" altLang="zh-CN" sz="1800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debug </a:t>
            </a: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lang="en-US" altLang="zh-CN" sz="1800" dirty="0">
                <a:solidFill>
                  <a:srgbClr val="15B0E8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zh-CN" sz="1800" dirty="0" smtClean="0">
                <a:solidFill>
                  <a:srgbClr val="15B0E8"/>
                </a:solidFill>
                <a:latin typeface="+mn-lt"/>
                <a:ea typeface="+mn-ea"/>
                <a:cs typeface="+mn-ea"/>
                <a:sym typeface="+mn-lt"/>
              </a:rPr>
              <a:t>rue</a:t>
            </a:r>
            <a:endParaRPr lang="en-US" altLang="zh-CN" sz="1800" dirty="0" smtClean="0">
              <a:solidFill>
                <a:srgbClr val="15B0E8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endParaRPr lang="en-US" altLang="zh-CN" sz="1800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40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 smtClean="0">
                <a:latin typeface="+mn-lt"/>
                <a:cs typeface="+mn-ea"/>
                <a:sym typeface="+mn-lt"/>
              </a:rPr>
              <a:t>检查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zh-CN" dirty="0" smtClean="0">
                <a:latin typeface="+mn-lt"/>
                <a:cs typeface="+mn-ea"/>
                <a:sym typeface="+mn-lt"/>
              </a:rPr>
              <a:t>服务的配置文件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警告：</a:t>
            </a:r>
            <a:endParaRPr lang="en-US" altLang="zh-CN" dirty="0" smtClean="0">
              <a:solidFill>
                <a:srgbClr val="C00000"/>
              </a:solidFill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一般情况下，</a:t>
            </a:r>
            <a:r>
              <a:rPr lang="zh-CN" altLang="en-US" dirty="0" smtClean="0">
                <a:solidFill>
                  <a:srgbClr val="C00000"/>
                </a:solidFill>
                <a:cs typeface="+mn-ea"/>
                <a:sym typeface="+mn-lt"/>
              </a:rPr>
              <a:t>避免修改</a:t>
            </a:r>
            <a:r>
              <a:rPr lang="en-US" altLang="zh-CN" dirty="0">
                <a:cs typeface="+mn-ea"/>
                <a:sym typeface="+mn-lt"/>
              </a:rPr>
              <a:t>OpenStack</a:t>
            </a:r>
            <a:r>
              <a:rPr lang="zh-CN" altLang="zh-CN" dirty="0">
                <a:cs typeface="+mn-ea"/>
                <a:sym typeface="+mn-lt"/>
              </a:rPr>
              <a:t>服务的</a:t>
            </a:r>
            <a:r>
              <a:rPr lang="zh-CN" altLang="zh-CN" dirty="0" smtClean="0">
                <a:cs typeface="+mn-ea"/>
                <a:sym typeface="+mn-lt"/>
              </a:rPr>
              <a:t>配置文件</a:t>
            </a:r>
            <a:r>
              <a:rPr lang="zh-CN" altLang="en-US" dirty="0" smtClean="0">
                <a:cs typeface="+mn-ea"/>
                <a:sym typeface="+mn-lt"/>
              </a:rPr>
              <a:t>，可能严重影响</a:t>
            </a:r>
            <a:r>
              <a:rPr lang="en-US" altLang="zh-CN" dirty="0" smtClean="0">
                <a:cs typeface="+mn-ea"/>
                <a:sym typeface="+mn-lt"/>
              </a:rPr>
              <a:t>OpenStack</a:t>
            </a:r>
            <a:r>
              <a:rPr lang="zh-CN" altLang="en-US" dirty="0" smtClean="0">
                <a:cs typeface="+mn-ea"/>
                <a:sym typeface="+mn-lt"/>
              </a:rPr>
              <a:t>。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修改配置文件前，务必确保</a:t>
            </a:r>
            <a:r>
              <a:rPr lang="zh-CN" altLang="en-US" dirty="0" smtClean="0">
                <a:solidFill>
                  <a:srgbClr val="C00000"/>
                </a:solidFill>
                <a:cs typeface="+mn-ea"/>
                <a:sym typeface="+mn-lt"/>
              </a:rPr>
              <a:t>提前备份配置文件</a:t>
            </a:r>
            <a:r>
              <a:rPr lang="zh-CN" altLang="en-US" dirty="0" smtClean="0">
                <a:cs typeface="+mn-ea"/>
                <a:sym typeface="+mn-lt"/>
              </a:rPr>
              <a:t>，以便随时还原。</a:t>
            </a:r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40454"/>
              </p:ext>
            </p:extLst>
          </p:nvPr>
        </p:nvGraphicFramePr>
        <p:xfrm>
          <a:off x="1804130" y="2744924"/>
          <a:ext cx="8583740" cy="362204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12317"/>
                <a:gridCol w="3974148"/>
                <a:gridCol w="359727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ym typeface="+mn-lt"/>
                        </a:rPr>
                        <a:t>核心服务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ym typeface="+mn-lt"/>
                        </a:rPr>
                        <a:t>配置文件路径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Nova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/nova/api_paste.ini</a:t>
                      </a:r>
                      <a:endParaRPr lang="zh-CN" altLang="en-US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/nova/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nova.conf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Cinder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/cinder/api_paste.ini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/cinder/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cinder.conf</a:t>
                      </a:r>
                      <a:endParaRPr lang="zh-CN" altLang="en-US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Glance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api.conf</a:t>
                      </a:r>
                      <a:endParaRPr lang="en-US" altLang="zh-CN" sz="1400" kern="1200" dirty="0" smtClean="0">
                        <a:effectLst/>
                        <a:sym typeface="+mn-lt"/>
                      </a:endParaRP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cache.conf</a:t>
                      </a:r>
                      <a:endParaRPr lang="en-US" altLang="zh-CN" sz="1400" kern="1200" dirty="0" smtClean="0">
                        <a:effectLst/>
                        <a:sym typeface="+mn-lt"/>
                      </a:endParaRP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registry.conf</a:t>
                      </a:r>
                      <a:endParaRPr lang="en-US" altLang="zh-CN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scrubber.conf</a:t>
                      </a:r>
                      <a:endParaRPr lang="en-US" altLang="zh-CN" sz="1400" kern="1200" dirty="0" smtClean="0">
                        <a:effectLst/>
                        <a:sym typeface="+mn-lt"/>
                      </a:endParaRP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/glance/glance-registry-paste.ini</a:t>
                      </a: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/glance/glance-api-paste.ini</a:t>
                      </a:r>
                      <a:endParaRPr lang="en-US" altLang="zh-CN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Neutron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/neutron/api-paste.ini</a:t>
                      </a: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neutron.conf</a:t>
                      </a:r>
                      <a:endParaRPr lang="en-US" altLang="zh-CN" sz="1400" kern="1200" dirty="0" smtClean="0">
                        <a:effectLst/>
                        <a:sym typeface="+mn-lt"/>
                      </a:endParaRP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/neutron/dhcp_agent.ini</a:t>
                      </a:r>
                      <a:endParaRPr lang="en-US" altLang="zh-CN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/neutron/metadata_agent.ini</a:t>
                      </a:r>
                    </a:p>
                    <a:p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/neutron/plugins/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evs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/evs_plugin.ini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</a:t>
                      </a:r>
                      <a:r>
                        <a:rPr lang="en-US" altLang="zh-CN" sz="1400" kern="1200" dirty="0" err="1" smtClean="0">
                          <a:effectLst/>
                          <a:sym typeface="+mn-lt"/>
                        </a:rPr>
                        <a:t>etc</a:t>
                      </a:r>
                      <a:r>
                        <a:rPr lang="en-US" altLang="zh-CN" sz="1400" kern="1200" dirty="0" smtClean="0">
                          <a:effectLst/>
                          <a:sym typeface="+mn-lt"/>
                        </a:rPr>
                        <a:t>/neutron/l3_agent.ini</a:t>
                      </a:r>
                      <a:endParaRPr lang="en-US" altLang="zh-CN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Heat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/heat/api_paste.ini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/heat/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heat.conf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Horizon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/etc/openstack_dashboard/local_settings.py</a:t>
                      </a:r>
                      <a:endParaRPr lang="en-US" altLang="zh-CN" sz="11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/apache2/apache2.conf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Keystone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/keystone/keystone-paste.ini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ym typeface="+mn-lt"/>
                        </a:rPr>
                        <a:t>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400" dirty="0" smtClean="0">
                          <a:sym typeface="+mn-lt"/>
                        </a:rPr>
                        <a:t>/keystone/</a:t>
                      </a:r>
                      <a:r>
                        <a:rPr lang="en-US" altLang="zh-CN" sz="1400" dirty="0" err="1" smtClean="0">
                          <a:sym typeface="+mn-lt"/>
                        </a:rPr>
                        <a:t>keystone.conf</a:t>
                      </a:r>
                      <a:endParaRPr lang="en-US" altLang="zh-CN" sz="14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2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重要提示：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外部故障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918953056"/>
              </p:ext>
            </p:extLst>
          </p:nvPr>
        </p:nvGraphicFramePr>
        <p:xfrm>
          <a:off x="1091444" y="1233488"/>
          <a:ext cx="10300516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3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故障处理基础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OpenStack</a:t>
            </a:r>
            <a:r>
              <a:rPr lang="zh-CN" altLang="en-US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故障处理工具</a:t>
            </a:r>
            <a:endParaRPr lang="en-US" altLang="zh-CN" b="1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典型故障处理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动手实验：故障处理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故障处理相关项目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0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lt"/>
              </a:rPr>
              <a:t>OpenStack</a:t>
            </a:r>
            <a:r>
              <a:rPr lang="zh-CN" altLang="en-US" dirty="0" smtClean="0">
                <a:sym typeface="+mn-lt"/>
              </a:rPr>
              <a:t>故障处理常用工具 </a:t>
            </a:r>
            <a:r>
              <a:rPr lang="en-US" altLang="zh-CN" dirty="0" smtClean="0">
                <a:sym typeface="+mn-lt"/>
              </a:rPr>
              <a:t>- </a:t>
            </a:r>
            <a:r>
              <a:rPr lang="zh-CN" altLang="en-US" dirty="0" smtClean="0">
                <a:sym typeface="+mn-lt"/>
              </a:rPr>
              <a:t>网络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ym typeface="+mn-lt"/>
              </a:rPr>
              <a:t>网络故障处理常用工具</a:t>
            </a:r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  <a:p>
            <a:r>
              <a:rPr lang="zh-CN" altLang="en-US" dirty="0" smtClean="0">
                <a:sym typeface="+mn-lt"/>
              </a:rPr>
              <a:t>如果运行命令时提示“</a:t>
            </a:r>
            <a:r>
              <a:rPr lang="en-US" altLang="zh-CN" dirty="0" smtClean="0">
                <a:sym typeface="+mn-lt"/>
              </a:rPr>
              <a:t>Command not found</a:t>
            </a:r>
            <a:r>
              <a:rPr lang="zh-CN" altLang="en-US" dirty="0" smtClean="0">
                <a:sym typeface="+mn-lt"/>
              </a:rPr>
              <a:t>”，可以先安装工具后再使用：</a:t>
            </a:r>
            <a:endParaRPr lang="en-US" altLang="zh-CN" dirty="0" smtClean="0">
              <a:sym typeface="+mn-lt"/>
            </a:endParaRPr>
          </a:p>
          <a:p>
            <a:pPr lvl="1"/>
            <a:r>
              <a:rPr lang="en-US" altLang="zh-CN" dirty="0" smtClean="0">
                <a:sym typeface="+mn-lt"/>
              </a:rPr>
              <a:t>Ubuntu </a:t>
            </a:r>
            <a:r>
              <a:rPr lang="zh-CN" altLang="en-US" dirty="0" smtClean="0">
                <a:sym typeface="+mn-lt"/>
              </a:rPr>
              <a:t>：</a:t>
            </a:r>
            <a:r>
              <a:rPr lang="en-US" altLang="zh-CN" dirty="0" err="1" smtClean="0">
                <a:sym typeface="+mn-lt"/>
              </a:rPr>
              <a:t>sudo</a:t>
            </a:r>
            <a:r>
              <a:rPr lang="en-US" altLang="zh-CN" dirty="0" smtClean="0">
                <a:sym typeface="+mn-lt"/>
              </a:rPr>
              <a:t> apt install</a:t>
            </a:r>
          </a:p>
          <a:p>
            <a:pPr lvl="1"/>
            <a:r>
              <a:rPr lang="en-US" altLang="zh-CN" dirty="0" smtClean="0">
                <a:sym typeface="+mn-lt"/>
              </a:rPr>
              <a:t>CentOS </a:t>
            </a:r>
            <a:r>
              <a:rPr lang="zh-CN" altLang="en-US" dirty="0" smtClean="0">
                <a:sym typeface="+mn-lt"/>
              </a:rPr>
              <a:t>：</a:t>
            </a:r>
            <a:r>
              <a:rPr lang="en-US" altLang="zh-CN" dirty="0" err="1" smtClean="0">
                <a:sym typeface="+mn-lt"/>
              </a:rPr>
              <a:t>sudo</a:t>
            </a:r>
            <a:r>
              <a:rPr lang="en-US" altLang="zh-CN" dirty="0" smtClean="0">
                <a:sym typeface="+mn-lt"/>
              </a:rPr>
              <a:t> yum install </a:t>
            </a:r>
          </a:p>
          <a:p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339199" y="2066550"/>
            <a:ext cx="4549617" cy="1266372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225"/>
              </a:spcBef>
              <a:spcAft>
                <a:spcPts val="0"/>
              </a:spcAft>
            </a:pPr>
            <a:r>
              <a:rPr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sz="1800" spc="-5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address</a:t>
            </a:r>
            <a:endParaRPr sz="1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225"/>
              </a:spcBef>
              <a:spcAft>
                <a:spcPts val="0"/>
              </a:spcAft>
            </a:pPr>
            <a:r>
              <a:rPr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 netns</a:t>
            </a:r>
            <a:r>
              <a:rPr sz="1800" spc="-1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list</a:t>
            </a:r>
            <a:endParaRPr sz="18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225"/>
              </a:spcBef>
              <a:spcAft>
                <a:spcPts val="0"/>
              </a:spcAft>
            </a:pPr>
            <a:r>
              <a:rPr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 </a:t>
            </a:r>
            <a:r>
              <a:rPr sz="1800" spc="-5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sz="1800" spc="-1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exec</a:t>
            </a:r>
            <a:endParaRPr lang="en-US" sz="1800" spc="-5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22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spc="-5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route -n</a:t>
            </a:r>
            <a:endParaRPr lang="en-US" altLang="zh-CN" sz="1800" spc="-5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6744072" y="2066550"/>
            <a:ext cx="4549617" cy="1317668"/>
          </a:xfrm>
          <a:prstGeom prst="rect">
            <a:avLst/>
          </a:prstGeom>
          <a:solidFill>
            <a:srgbClr val="15B0E8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090" fontAlgn="auto">
              <a:spcBef>
                <a:spcPts val="635"/>
              </a:spcBef>
              <a:spcAft>
                <a:spcPts val="0"/>
              </a:spcAft>
            </a:pPr>
            <a:r>
              <a:rPr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sudo </a:t>
            </a:r>
            <a:r>
              <a:rPr sz="1800" spc="-5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ovs-vsctl</a:t>
            </a:r>
            <a:r>
              <a:rPr sz="1800" spc="-2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show</a:t>
            </a:r>
            <a:endParaRPr lang="en-US" sz="1800" spc="-5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090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spc="-5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sudo</a:t>
            </a:r>
            <a:r>
              <a:rPr lang="en-US" altLang="zh-CN"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spc="-5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brctl</a:t>
            </a:r>
            <a:r>
              <a:rPr lang="en-US" altLang="zh-CN" sz="1800" spc="-2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show</a:t>
            </a:r>
            <a:endParaRPr lang="en-US" altLang="zh-CN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090" fontAlgn="auto">
              <a:spcBef>
                <a:spcPts val="225"/>
              </a:spcBef>
              <a:spcAft>
                <a:spcPts val="0"/>
              </a:spcAft>
            </a:pPr>
            <a:r>
              <a:rPr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sudo ovs-tcpdump -i</a:t>
            </a:r>
            <a:r>
              <a:rPr sz="1800" spc="-2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br-int</a:t>
            </a:r>
            <a:endParaRPr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090" fontAlgn="auto">
              <a:spcBef>
                <a:spcPts val="225"/>
              </a:spcBef>
              <a:spcAft>
                <a:spcPts val="0"/>
              </a:spcAft>
            </a:pPr>
            <a:r>
              <a:rPr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sudo tcpdump -i</a:t>
            </a:r>
            <a:r>
              <a:rPr sz="1800" spc="-2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&lt;tap-dev</a:t>
            </a:r>
            <a:r>
              <a:rPr sz="1800" spc="-5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endParaRPr lang="en-US" sz="1800" spc="-5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38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计算和存储故障处理常用工具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8" name="object 8"/>
          <p:cNvSpPr>
            <a:spLocks/>
          </p:cNvSpPr>
          <p:nvPr/>
        </p:nvSpPr>
        <p:spPr>
          <a:xfrm>
            <a:off x="6744072" y="2066550"/>
            <a:ext cx="4549617" cy="1774204"/>
          </a:xfrm>
          <a:custGeom>
            <a:avLst/>
            <a:gdLst/>
            <a:ahLst/>
            <a:cxnLst/>
            <a:rect l="l" t="t" r="r" b="b"/>
            <a:pathLst>
              <a:path w="3542029" h="669289">
                <a:moveTo>
                  <a:pt x="0" y="0"/>
                </a:moveTo>
                <a:lnTo>
                  <a:pt x="3541499" y="0"/>
                </a:lnTo>
                <a:lnTo>
                  <a:pt x="3541499" y="668699"/>
                </a:lnTo>
                <a:lnTo>
                  <a:pt x="0" y="668699"/>
                </a:lnTo>
                <a:lnTo>
                  <a:pt x="0" y="0"/>
                </a:lnTo>
                <a:close/>
              </a:path>
            </a:pathLst>
          </a:custGeom>
          <a:solidFill>
            <a:srgbClr val="15B0E8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top</a:t>
            </a: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iostat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dmesg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qemu-nbd</a:t>
            </a: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kpartx</a:t>
            </a: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1339199" y="2066550"/>
            <a:ext cx="4549617" cy="1420261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$ lsb_release -a</a:t>
            </a:r>
          </a:p>
          <a:p>
            <a:r>
              <a:rPr dirty="0">
                <a:latin typeface="+mn-lt"/>
                <a:cs typeface="+mn-ea"/>
                <a:sym typeface="+mn-lt"/>
              </a:rPr>
              <a:t>$ uname -a</a:t>
            </a:r>
          </a:p>
          <a:p>
            <a:r>
              <a:rPr dirty="0">
                <a:latin typeface="+mn-lt"/>
                <a:cs typeface="+mn-ea"/>
                <a:sym typeface="+mn-lt"/>
              </a:rPr>
              <a:t>$ df -h</a:t>
            </a:r>
          </a:p>
          <a:p>
            <a:r>
              <a:rPr dirty="0">
                <a:latin typeface="+mn-lt"/>
                <a:cs typeface="+mn-ea"/>
                <a:sym typeface="+mn-lt"/>
              </a:rPr>
              <a:t>$ free -m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故障处理常用工具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计算和存储</a:t>
            </a:r>
          </a:p>
        </p:txBody>
      </p:sp>
    </p:spTree>
    <p:extLst>
      <p:ext uri="{BB962C8B-B14F-4D97-AF65-F5344CB8AC3E}">
        <p14:creationId xmlns:p14="http://schemas.microsoft.com/office/powerpoint/2010/main" val="20541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故障处理常用工具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lnav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日志</a:t>
            </a:r>
            <a:r>
              <a:rPr lang="zh-CN" altLang="en-US" dirty="0">
                <a:latin typeface="+mn-lt"/>
                <a:cs typeface="+mn-ea"/>
                <a:sym typeface="+mn-lt"/>
              </a:rPr>
              <a:t>查看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基于</a:t>
            </a:r>
            <a:r>
              <a:rPr lang="zh-CN" altLang="en-US" dirty="0">
                <a:latin typeface="+mn-lt"/>
                <a:cs typeface="+mn-ea"/>
                <a:sym typeface="+mn-lt"/>
              </a:rPr>
              <a:t>消息的时间戳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lnav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能</a:t>
            </a:r>
            <a:r>
              <a:rPr lang="zh-CN" altLang="en-US" dirty="0">
                <a:latin typeface="+mn-lt"/>
                <a:cs typeface="+mn-ea"/>
                <a:sym typeface="+mn-lt"/>
              </a:rPr>
              <a:t>把多个日志文件合并到一个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视图，并将警告和错误信息以不同颜色高亮显示，故障处理更加直观。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例如，合并查看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和</a:t>
            </a:r>
            <a:r>
              <a:rPr lang="en-US" altLang="zh-CN" dirty="0" smtClean="0">
                <a:cs typeface="+mn-ea"/>
                <a:sym typeface="+mn-lt"/>
              </a:rPr>
              <a:t>Glance</a:t>
            </a:r>
            <a:r>
              <a:rPr lang="zh-CN" altLang="en-US" dirty="0" smtClean="0">
                <a:cs typeface="+mn-ea"/>
                <a:sym typeface="+mn-lt"/>
              </a:rPr>
              <a:t>的日志，追踪虚拟机请求启动镜像的详情情况：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4800" y="2879648"/>
            <a:ext cx="8268580" cy="358431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lnav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/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var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/log/nova/nova-api.log /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var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/log/glance/glance-api.log</a:t>
            </a:r>
            <a:endParaRPr lang="zh-CN" altLang="en-US" sz="1800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0" y="3378997"/>
            <a:ext cx="5705230" cy="30027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 bwMode="auto">
          <a:xfrm>
            <a:off x="8148104" y="5720929"/>
            <a:ext cx="2306107" cy="457991"/>
          </a:xfrm>
          <a:prstGeom prst="wedgeRectCallout">
            <a:avLst>
              <a:gd name="adj1" fmla="val -202912"/>
              <a:gd name="adj2" fmla="val -17038"/>
            </a:avLst>
          </a:prstGeom>
          <a:noFill/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nova-api.log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8148104" y="3716338"/>
            <a:ext cx="2306107" cy="457991"/>
          </a:xfrm>
          <a:prstGeom prst="wedgeRectCallout">
            <a:avLst>
              <a:gd name="adj1" fmla="val -147200"/>
              <a:gd name="adj2" fmla="val 44644"/>
            </a:avLst>
          </a:prstGeom>
          <a:noFill/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glance-api.log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 bwMode="auto">
          <a:xfrm>
            <a:off x="3359696" y="3537012"/>
            <a:ext cx="2484276" cy="1188132"/>
          </a:xfrm>
          <a:prstGeom prst="ellipse">
            <a:avLst/>
          </a:prstGeom>
          <a:noFill/>
          <a:ln w="28575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2063552" y="5553236"/>
            <a:ext cx="2484276" cy="756084"/>
          </a:xfrm>
          <a:prstGeom prst="ellipse">
            <a:avLst/>
          </a:prstGeom>
          <a:noFill/>
          <a:ln w="28575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4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故障处理常用工具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服务和日志查看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服务和日志查看常用工具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1339199" y="1844824"/>
            <a:ext cx="6484993" cy="197425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$ </a:t>
            </a:r>
            <a:r>
              <a:rPr lang="en-US" dirty="0" smtClean="0">
                <a:latin typeface="+mn-lt"/>
                <a:cs typeface="+mn-ea"/>
                <a:sym typeface="+mn-lt"/>
              </a:rPr>
              <a:t>grep –aux | grep nova</a:t>
            </a:r>
          </a:p>
          <a:p>
            <a:r>
              <a:rPr lang="en-US" altLang="zh-CN" dirty="0">
                <a:latin typeface="+mn-lt"/>
                <a:cs typeface="+mn-ea"/>
                <a:sym typeface="+mn-lt"/>
              </a:rPr>
              <a:t>$ </a:t>
            </a:r>
            <a:r>
              <a:rPr lang="en-US" altLang="zh-CN" spc="-5" dirty="0">
                <a:latin typeface="+mn-lt"/>
                <a:cs typeface="+mn-ea"/>
                <a:sym typeface="+mn-lt"/>
              </a:rPr>
              <a:t>grep 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REQ_ID /</a:t>
            </a:r>
            <a:r>
              <a:rPr lang="en-US" altLang="zh-CN" spc="-5" dirty="0" err="1" smtClean="0">
                <a:latin typeface="+mn-lt"/>
                <a:cs typeface="+mn-ea"/>
                <a:sym typeface="+mn-lt"/>
              </a:rPr>
              <a:t>var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/log/nova</a:t>
            </a:r>
            <a:r>
              <a:rPr lang="en-US" altLang="zh-CN" spc="-5" dirty="0">
                <a:latin typeface="+mn-lt"/>
                <a:cs typeface="+mn-ea"/>
                <a:sym typeface="+mn-lt"/>
              </a:rPr>
              <a:t>/*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pPr>
              <a:spcBef>
                <a:spcPts val="640"/>
              </a:spcBef>
            </a:pPr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spc="-5" dirty="0">
                <a:latin typeface="+mn-lt"/>
                <a:cs typeface="+mn-ea"/>
                <a:sym typeface="+mn-lt"/>
              </a:rPr>
              <a:t>less</a:t>
            </a:r>
            <a:r>
              <a:rPr lang="en-US" altLang="zh-CN" spc="-2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pc="-5" dirty="0">
                <a:latin typeface="+mn-lt"/>
                <a:cs typeface="+mn-ea"/>
                <a:sym typeface="+mn-lt"/>
              </a:rPr>
              <a:t>/</a:t>
            </a:r>
            <a:r>
              <a:rPr lang="en-US" altLang="zh-CN" spc="-5" dirty="0" err="1" smtClean="0">
                <a:latin typeface="+mn-lt"/>
                <a:cs typeface="+mn-ea"/>
                <a:sym typeface="+mn-lt"/>
              </a:rPr>
              <a:t>var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/log/nova/nova-api.log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pPr>
              <a:spcBef>
                <a:spcPts val="165"/>
              </a:spcBef>
            </a:pPr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less</a:t>
            </a:r>
            <a:r>
              <a:rPr lang="en-US" altLang="zh-CN" spc="-15" dirty="0" smtClean="0">
                <a:latin typeface="+mn-lt"/>
                <a:cs typeface="+mn-ea"/>
                <a:sym typeface="+mn-lt"/>
              </a:rPr>
              <a:t> 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/</a:t>
            </a:r>
            <a:r>
              <a:rPr lang="en-US" altLang="zh-CN" spc="-5" dirty="0" err="1" smtClean="0">
                <a:latin typeface="+mn-lt"/>
                <a:cs typeface="+mn-ea"/>
                <a:sym typeface="+mn-lt"/>
              </a:rPr>
              <a:t>var</a:t>
            </a:r>
            <a:r>
              <a:rPr lang="en-US" altLang="zh-CN" spc="-5" dirty="0" smtClean="0">
                <a:latin typeface="+mn-lt"/>
                <a:cs typeface="+mn-ea"/>
                <a:sym typeface="+mn-lt"/>
              </a:rPr>
              <a:t>/log/nova/*</a:t>
            </a:r>
          </a:p>
          <a:p>
            <a:pPr>
              <a:spcBef>
                <a:spcPts val="165"/>
              </a:spcBef>
            </a:pPr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zgrep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*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VOLUME_ID</a:t>
            </a:r>
          </a:p>
          <a:p>
            <a:pPr>
              <a:spcBef>
                <a:spcPts val="165"/>
              </a:spcBef>
            </a:pPr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zgrep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VOLUME_ID * | grep ERROR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339199" y="4185084"/>
            <a:ext cx="6484993" cy="1774204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dirty="0">
                <a:latin typeface="+mn-lt"/>
                <a:cs typeface="+mn-ea"/>
                <a:sym typeface="+mn-lt"/>
              </a:rPr>
              <a:t>$ </a:t>
            </a:r>
            <a:r>
              <a:rPr lang="en-US" dirty="0" err="1">
                <a:latin typeface="+mn-lt"/>
                <a:cs typeface="+mn-ea"/>
                <a:sym typeface="+mn-lt"/>
              </a:rPr>
              <a:t>journalctl</a:t>
            </a:r>
            <a:r>
              <a:rPr lang="en-US" dirty="0">
                <a:latin typeface="+mn-lt"/>
                <a:cs typeface="+mn-ea"/>
                <a:sym typeface="+mn-lt"/>
              </a:rPr>
              <a:t> --unit nova-</a:t>
            </a:r>
            <a:r>
              <a:rPr lang="en-US" dirty="0" err="1">
                <a:latin typeface="+mn-lt"/>
                <a:cs typeface="+mn-ea"/>
                <a:sym typeface="+mn-lt"/>
              </a:rPr>
              <a:t>api.service</a:t>
            </a:r>
            <a:endParaRPr lang="en-US" dirty="0">
              <a:latin typeface="+mn-lt"/>
              <a:cs typeface="+mn-ea"/>
              <a:sym typeface="+mn-lt"/>
            </a:endParaRPr>
          </a:p>
          <a:p>
            <a:r>
              <a:rPr lang="en-US" dirty="0" smtClean="0">
                <a:latin typeface="+mn-lt"/>
                <a:cs typeface="+mn-ea"/>
                <a:sym typeface="+mn-lt"/>
              </a:rPr>
              <a:t>$ </a:t>
            </a:r>
            <a:r>
              <a:rPr lang="en-US" dirty="0" err="1">
                <a:latin typeface="+mn-lt"/>
                <a:cs typeface="+mn-ea"/>
                <a:sym typeface="+mn-lt"/>
              </a:rPr>
              <a:t>journalctl</a:t>
            </a:r>
            <a:r>
              <a:rPr lang="en-US" dirty="0">
                <a:latin typeface="+mn-lt"/>
                <a:cs typeface="+mn-ea"/>
                <a:sym typeface="+mn-lt"/>
              </a:rPr>
              <a:t> -u nova*</a:t>
            </a:r>
          </a:p>
          <a:p>
            <a:r>
              <a:rPr lang="en-US" dirty="0">
                <a:latin typeface="+mn-lt"/>
                <a:cs typeface="+mn-ea"/>
                <a:sym typeface="+mn-lt"/>
              </a:rPr>
              <a:t>$ </a:t>
            </a:r>
            <a:r>
              <a:rPr lang="en-US" dirty="0" err="1">
                <a:latin typeface="+mn-lt"/>
                <a:cs typeface="+mn-ea"/>
                <a:sym typeface="+mn-lt"/>
              </a:rPr>
              <a:t>journalctl</a:t>
            </a:r>
            <a:r>
              <a:rPr lang="en-US" dirty="0">
                <a:latin typeface="+mn-lt"/>
                <a:cs typeface="+mn-ea"/>
                <a:sym typeface="+mn-lt"/>
              </a:rPr>
              <a:t> -u nova* | grep &lt;id&gt;</a:t>
            </a:r>
          </a:p>
          <a:p>
            <a:r>
              <a:rPr lang="en-US" dirty="0" smtClean="0">
                <a:latin typeface="+mn-lt"/>
                <a:cs typeface="+mn-ea"/>
                <a:sym typeface="+mn-lt"/>
              </a:rPr>
              <a:t>$ </a:t>
            </a:r>
            <a:r>
              <a:rPr lang="en-US" dirty="0" err="1">
                <a:latin typeface="+mn-lt"/>
                <a:cs typeface="+mn-ea"/>
                <a:sym typeface="+mn-lt"/>
              </a:rPr>
              <a:t>journalctl</a:t>
            </a:r>
            <a:r>
              <a:rPr lang="en-US" dirty="0">
                <a:latin typeface="+mn-lt"/>
                <a:cs typeface="+mn-ea"/>
                <a:sym typeface="+mn-lt"/>
              </a:rPr>
              <a:t> -a	</a:t>
            </a:r>
            <a:r>
              <a:rPr lang="en-US" dirty="0">
                <a:solidFill>
                  <a:srgbClr val="00B0F0"/>
                </a:solidFill>
                <a:latin typeface="+mn-lt"/>
                <a:cs typeface="+mn-ea"/>
                <a:sym typeface="+mn-lt"/>
              </a:rPr>
              <a:t># colors</a:t>
            </a:r>
          </a:p>
          <a:p>
            <a:r>
              <a:rPr lang="en-US" dirty="0">
                <a:latin typeface="+mn-lt"/>
                <a:cs typeface="+mn-ea"/>
                <a:sym typeface="+mn-lt"/>
              </a:rPr>
              <a:t>$ </a:t>
            </a:r>
            <a:r>
              <a:rPr lang="en-US" dirty="0" err="1">
                <a:latin typeface="+mn-lt"/>
                <a:cs typeface="+mn-ea"/>
                <a:sym typeface="+mn-lt"/>
              </a:rPr>
              <a:t>journalctl</a:t>
            </a:r>
            <a:r>
              <a:rPr lang="en-US" dirty="0">
                <a:latin typeface="+mn-lt"/>
                <a:cs typeface="+mn-ea"/>
                <a:sym typeface="+mn-lt"/>
              </a:rPr>
              <a:t> --since -</a:t>
            </a:r>
            <a:r>
              <a:rPr lang="en-US" dirty="0" smtClean="0">
                <a:latin typeface="+mn-lt"/>
                <a:cs typeface="+mn-ea"/>
                <a:sym typeface="+mn-lt"/>
              </a:rPr>
              <a:t>1hour	</a:t>
            </a:r>
            <a:r>
              <a:rPr lang="en-US" dirty="0" smtClean="0">
                <a:solidFill>
                  <a:srgbClr val="00B0F0"/>
                </a:solidFill>
                <a:latin typeface="+mn-lt"/>
                <a:cs typeface="+mn-ea"/>
                <a:sym typeface="+mn-lt"/>
              </a:rPr>
              <a:t># </a:t>
            </a:r>
            <a:r>
              <a:rPr lang="en-US" dirty="0">
                <a:solidFill>
                  <a:srgbClr val="00B0F0"/>
                </a:solidFill>
                <a:latin typeface="+mn-lt"/>
                <a:cs typeface="+mn-ea"/>
                <a:sym typeface="+mn-lt"/>
              </a:rPr>
              <a:t>limit history</a:t>
            </a:r>
            <a:endParaRPr dirty="0">
              <a:solidFill>
                <a:srgbClr val="00B0F0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5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故障处理常用工具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命令行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debug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执行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命令时，使用“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debug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”选项可以追踪命令详细执行过程。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115890" y="5508166"/>
            <a:ext cx="1035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BA2121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b</a:t>
            </a:r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206213" y="5512122"/>
            <a:ext cx="1844675" cy="316112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000" spc="20" dirty="0">
                <a:solidFill>
                  <a:srgbClr val="BA2121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it.ly </a:t>
            </a:r>
            <a:r>
              <a:rPr sz="1000" spc="85" dirty="0">
                <a:solidFill>
                  <a:srgbClr val="BA2121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/</a:t>
            </a:r>
            <a:r>
              <a:rPr sz="1000" spc="-70" dirty="0">
                <a:solidFill>
                  <a:srgbClr val="BA2121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 </a:t>
            </a:r>
            <a:r>
              <a:rPr sz="1000" b="1" spc="20" dirty="0">
                <a:solidFill>
                  <a:srgbClr val="BA2121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openstack-troubleshoot</a:t>
            </a:r>
            <a:endParaRPr sz="1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8592976" y="6245393"/>
            <a:ext cx="17830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9745" algn="l"/>
              </a:tabLst>
            </a:pPr>
            <a:r>
              <a:rPr sz="800" u="sng" dirty="0">
                <a:uFill>
                  <a:solidFill>
                    <a:srgbClr val="595959"/>
                  </a:solidFill>
                </a:uFill>
                <a:latin typeface="+mn-lt"/>
                <a:ea typeface="+mn-ea"/>
                <a:cs typeface="+mn-ea"/>
                <a:sym typeface="+mn-lt"/>
              </a:rPr>
              <a:t> 	</a:t>
            </a:r>
            <a:endParaRPr sz="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8592976" y="2238123"/>
            <a:ext cx="1790440" cy="19749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+mn-lt"/>
                <a:ea typeface="+mn-ea"/>
                <a:cs typeface="+mn-ea"/>
                <a:sym typeface="+mn-lt"/>
              </a:rPr>
              <a:t>Set</a:t>
            </a:r>
            <a:r>
              <a:rPr sz="1200" spc="-95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sz="1200" spc="55" dirty="0">
                <a:latin typeface="+mn-lt"/>
                <a:ea typeface="+mn-ea"/>
                <a:cs typeface="+mn-ea"/>
                <a:sym typeface="+mn-lt"/>
              </a:rPr>
              <a:t>environment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8592975" y="2832190"/>
            <a:ext cx="1833879" cy="19749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200" spc="-20">
                <a:latin typeface="+mn-lt"/>
                <a:ea typeface="+mn-ea"/>
                <a:cs typeface="+mn-ea"/>
              </a:defRPr>
            </a:lvl1pPr>
          </a:lstStyle>
          <a:p>
            <a:r>
              <a:rPr dirty="0">
                <a:sym typeface="+mn-lt"/>
              </a:rPr>
              <a:t>Parse arguments</a:t>
            </a:r>
          </a:p>
        </p:txBody>
      </p:sp>
      <p:sp>
        <p:nvSpPr>
          <p:cNvPr id="14" name="object 11"/>
          <p:cNvSpPr txBox="1"/>
          <p:nvPr/>
        </p:nvSpPr>
        <p:spPr>
          <a:xfrm>
            <a:off x="8592976" y="3732290"/>
            <a:ext cx="1904703" cy="19749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200" spc="-20">
                <a:latin typeface="+mn-lt"/>
                <a:ea typeface="+mn-ea"/>
                <a:cs typeface="+mn-ea"/>
              </a:defRPr>
            </a:lvl1pPr>
          </a:lstStyle>
          <a:p>
            <a:r>
              <a:rPr dirty="0">
                <a:sym typeface="+mn-lt"/>
              </a:rPr>
              <a:t>Request auth(n|z)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8592976" y="4920422"/>
            <a:ext cx="1564746" cy="19749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200" spc="-20">
                <a:latin typeface="+mn-lt"/>
                <a:ea typeface="+mn-ea"/>
                <a:cs typeface="+mn-ea"/>
              </a:defRPr>
            </a:lvl1pPr>
          </a:lstStyle>
          <a:p>
            <a:r>
              <a:rPr dirty="0">
                <a:sym typeface="+mn-lt"/>
              </a:rPr>
              <a:t>Request image</a:t>
            </a:r>
          </a:p>
        </p:txBody>
      </p:sp>
      <p:sp>
        <p:nvSpPr>
          <p:cNvPr id="16" name="object 13"/>
          <p:cNvSpPr txBox="1"/>
          <p:nvPr/>
        </p:nvSpPr>
        <p:spPr>
          <a:xfrm>
            <a:off x="8592976" y="5746861"/>
            <a:ext cx="1535472" cy="19749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200" spc="-20">
                <a:latin typeface="+mn-lt"/>
                <a:ea typeface="+mn-ea"/>
                <a:cs typeface="+mn-ea"/>
              </a:defRPr>
            </a:lvl1pPr>
          </a:lstStyle>
          <a:p>
            <a:r>
              <a:rPr dirty="0">
                <a:sym typeface="+mn-lt"/>
              </a:rPr>
              <a:t>Request </a:t>
            </a:r>
            <a:r>
              <a:rPr lang="en-US" altLang="zh-CN" dirty="0">
                <a:sym typeface="+mn-lt"/>
              </a:rPr>
              <a:t>flavor</a:t>
            </a:r>
            <a:endParaRPr dirty="0">
              <a:sym typeface="+mn-lt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8592976" y="2684301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2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8592976" y="2000225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2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object 16"/>
          <p:cNvSpPr/>
          <p:nvPr/>
        </p:nvSpPr>
        <p:spPr>
          <a:xfrm>
            <a:off x="8592976" y="3188357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2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object 17"/>
          <p:cNvSpPr/>
          <p:nvPr/>
        </p:nvSpPr>
        <p:spPr>
          <a:xfrm>
            <a:off x="8592976" y="4592513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2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8592976" y="5456609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2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object 6"/>
          <p:cNvSpPr/>
          <p:nvPr/>
        </p:nvSpPr>
        <p:spPr>
          <a:xfrm>
            <a:off x="1063591" y="1764360"/>
            <a:ext cx="7264657" cy="4568578"/>
          </a:xfrm>
          <a:custGeom>
            <a:avLst/>
            <a:gdLst/>
            <a:ahLst/>
            <a:cxnLst/>
            <a:rect l="l" t="t" r="r" b="b"/>
            <a:pathLst>
              <a:path w="6223000" h="3913504">
                <a:moveTo>
                  <a:pt x="0" y="0"/>
                </a:moveTo>
                <a:lnTo>
                  <a:pt x="6222599" y="0"/>
                </a:lnTo>
                <a:lnTo>
                  <a:pt x="6222599" y="3913199"/>
                </a:lnTo>
                <a:lnTo>
                  <a:pt x="0" y="3913199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44" y="1752192"/>
            <a:ext cx="7242715" cy="462913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1706958"/>
            <a:ext cx="966960" cy="364179"/>
          </a:xfrm>
          <a:prstGeom prst="flowChartConnector">
            <a:avLst/>
          </a:prstGeom>
          <a:ln w="38100">
            <a:solidFill>
              <a:schemeClr val="bg1"/>
            </a:solidFill>
          </a:ln>
          <a:effectLst>
            <a:outerShdw blurRad="254000" dir="5400000" sx="106000" sy="106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实验时间</a:t>
            </a:r>
            <a:r>
              <a:rPr lang="zh-CN" altLang="en-US" dirty="0">
                <a:latin typeface="+mn-lt"/>
                <a:cs typeface="+mn-ea"/>
                <a:sym typeface="+mn-lt"/>
              </a:rPr>
              <a:t>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故障处理常用工具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请登录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实验环境，练习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故障处理常用工具。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请将命令都</a:t>
            </a:r>
            <a:r>
              <a:rPr lang="en-US" altLang="zh-CN" dirty="0" smtClean="0">
                <a:cs typeface="+mn-ea"/>
                <a:sym typeface="+mn-lt"/>
              </a:rPr>
              <a:t> --help </a:t>
            </a:r>
            <a:r>
              <a:rPr lang="zh-CN" altLang="en-US" dirty="0" smtClean="0">
                <a:cs typeface="+mn-ea"/>
                <a:sym typeface="+mn-lt"/>
              </a:rPr>
              <a:t>一次，初步了解每个命令的作用，下节内容会详细介绍用法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r>
              <a:rPr lang="zh-CN" altLang="en-US" dirty="0" smtClean="0">
                <a:latin typeface="+mn-lt"/>
                <a:cs typeface="+mn-ea"/>
                <a:sym typeface="+mn-lt"/>
              </a:rPr>
              <a:t>例如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tcpdump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–help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16" y="2852936"/>
            <a:ext cx="8564087" cy="27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服务众多，运维人员有必要了解和掌握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故障处理知识，更好的运维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本章节分为两个部分：理论和实验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理论部分主要讲解</a:t>
            </a:r>
            <a:r>
              <a:rPr lang="en-US" altLang="zh-CN" dirty="0" smtClean="0">
                <a:cs typeface="+mn-ea"/>
                <a:sym typeface="+mn-lt"/>
              </a:rPr>
              <a:t>OpenStack</a:t>
            </a:r>
            <a:r>
              <a:rPr lang="zh-CN" altLang="en-US" dirty="0" smtClean="0">
                <a:cs typeface="+mn-ea"/>
                <a:sym typeface="+mn-lt"/>
              </a:rPr>
              <a:t>故障处理基础知识、工具、典型排错方法及与故障处理相关的其他</a:t>
            </a:r>
            <a:r>
              <a:rPr lang="en-US" altLang="zh-CN" dirty="0" smtClean="0">
                <a:cs typeface="+mn-ea"/>
                <a:sym typeface="+mn-lt"/>
              </a:rPr>
              <a:t>OpenStack</a:t>
            </a:r>
            <a:r>
              <a:rPr lang="zh-CN" altLang="en-US" dirty="0" smtClean="0">
                <a:cs typeface="+mn-ea"/>
                <a:sym typeface="+mn-lt"/>
              </a:rPr>
              <a:t>服务。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实验部分重点练习</a:t>
            </a:r>
            <a:r>
              <a:rPr lang="en-US" altLang="zh-CN" dirty="0" smtClean="0">
                <a:cs typeface="+mn-ea"/>
                <a:sym typeface="+mn-lt"/>
              </a:rPr>
              <a:t>OpenStack</a:t>
            </a:r>
            <a:r>
              <a:rPr lang="zh-CN" altLang="en-US" dirty="0" smtClean="0">
                <a:cs typeface="+mn-ea"/>
                <a:sym typeface="+mn-lt"/>
              </a:rPr>
              <a:t>故障处理基本流程、常用命令及典型故障处理案例，</a:t>
            </a:r>
            <a:r>
              <a:rPr lang="zh-CN" altLang="en-US" dirty="0">
                <a:cs typeface="+mn-ea"/>
                <a:sym typeface="+mn-lt"/>
              </a:rPr>
              <a:t>帮助学员理论联系实际，真正</a:t>
            </a:r>
            <a:r>
              <a:rPr lang="zh-CN" altLang="en-US" dirty="0" smtClean="0">
                <a:cs typeface="+mn-ea"/>
                <a:sym typeface="+mn-lt"/>
              </a:rPr>
              <a:t>掌握</a:t>
            </a:r>
            <a:r>
              <a:rPr lang="en-US" altLang="zh-CN" dirty="0" smtClean="0">
                <a:cs typeface="+mn-ea"/>
                <a:sym typeface="+mn-lt"/>
              </a:rPr>
              <a:t>OpenStack</a:t>
            </a:r>
            <a:r>
              <a:rPr lang="zh-CN" altLang="en-US" dirty="0" smtClean="0">
                <a:cs typeface="+mn-ea"/>
                <a:sym typeface="+mn-lt"/>
              </a:rPr>
              <a:t>故障处理能力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4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故障处理基础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故障处理工具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OpenStack</a:t>
            </a:r>
            <a:r>
              <a:rPr lang="zh-CN" altLang="en-US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典型故障处理</a:t>
            </a:r>
            <a:endParaRPr lang="en-US" altLang="zh-CN" b="1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动手实验：故障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处理</a:t>
            </a:r>
            <a:endParaRPr lang="en-US" altLang="zh-CN" b="1" dirty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故障处理相关项目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77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典型故障处理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683329492"/>
              </p:ext>
            </p:extLst>
          </p:nvPr>
        </p:nvGraphicFramePr>
        <p:xfrm>
          <a:off x="2063983" y="1376338"/>
          <a:ext cx="8064035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53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常见故障代码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出现故障时，一般会有故障代码，提示是什么类型故障</a:t>
            </a:r>
            <a:r>
              <a:rPr lang="zh-CN" altLang="en-US" dirty="0">
                <a:latin typeface="+mn-lt"/>
                <a:cs typeface="+mn-ea"/>
                <a:sym typeface="+mn-lt"/>
              </a:rPr>
              <a:t>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6200" y="1844824"/>
            <a:ext cx="4393756" cy="1477328"/>
          </a:xfrm>
          <a:prstGeom prst="rect">
            <a:avLst/>
          </a:prstGeom>
          <a:solidFill>
            <a:srgbClr val="15B0E8"/>
          </a:solidFill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40X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错误：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指一个服务已经正常运行，但用户执行的命令或调度任务</a:t>
            </a: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出错：</a:t>
            </a:r>
            <a:endParaRPr lang="en-US" altLang="zh-CN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例如，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401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是身份认证失败，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403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是权限被拒绝</a:t>
            </a:r>
          </a:p>
        </p:txBody>
      </p:sp>
      <p:sp>
        <p:nvSpPr>
          <p:cNvPr id="6" name="矩形 5"/>
          <p:cNvSpPr/>
          <p:nvPr/>
        </p:nvSpPr>
        <p:spPr>
          <a:xfrm>
            <a:off x="6456040" y="1844824"/>
            <a:ext cx="4608512" cy="1477328"/>
          </a:xfrm>
          <a:prstGeom prst="rect">
            <a:avLst/>
          </a:prstGeom>
          <a:solidFill>
            <a:srgbClr val="F66F6A"/>
          </a:solidFill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50X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错误：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指一个服务没有正常运行或不能访问，建议检查该服务是否运行和访问</a:t>
            </a: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正常：</a:t>
            </a:r>
            <a:endParaRPr lang="en-US" altLang="zh-CN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例如，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500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是内部错误，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503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是服务不可用</a:t>
            </a:r>
          </a:p>
        </p:txBody>
      </p:sp>
    </p:spTree>
    <p:extLst>
      <p:ext uri="{BB962C8B-B14F-4D97-AF65-F5344CB8AC3E}">
        <p14:creationId xmlns:p14="http://schemas.microsoft.com/office/powerpoint/2010/main" val="33063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Keystone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服务连接超时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故障现象：服务连接超时，日志中提示“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HTTP 500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”错误。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故障原因：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Keystone Catalog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配置错误，导致访问不到服务，连接超时。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、</a:t>
            </a:r>
            <a:r>
              <a:rPr lang="zh-CN" altLang="en-US" dirty="0">
                <a:cs typeface="+mn-ea"/>
                <a:sym typeface="+mn-lt"/>
              </a:rPr>
              <a:t>检查</a:t>
            </a:r>
            <a:r>
              <a:rPr lang="zh-CN" altLang="en-US" dirty="0" smtClean="0">
                <a:cs typeface="+mn-ea"/>
                <a:sym typeface="+mn-lt"/>
              </a:rPr>
              <a:t>端点配置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、修改端点信息</a:t>
            </a: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1600595" y="3501007"/>
            <a:ext cx="8424936" cy="374904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dirty="0" smtClean="0">
                <a:latin typeface="+mn-lt"/>
                <a:cs typeface="+mn-ea"/>
                <a:sym typeface="+mn-lt"/>
              </a:rPr>
              <a:t> catalog list</a:t>
            </a:r>
          </a:p>
        </p:txBody>
      </p:sp>
      <p:sp>
        <p:nvSpPr>
          <p:cNvPr id="12" name="object 7"/>
          <p:cNvSpPr txBox="1">
            <a:spLocks/>
          </p:cNvSpPr>
          <p:nvPr/>
        </p:nvSpPr>
        <p:spPr>
          <a:xfrm>
            <a:off x="1600595" y="4528031"/>
            <a:ext cx="8424936" cy="374904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endpoint set --service compute --interface admin --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url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URL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55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Keystone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认证失败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故障现象：身份认证失败，日志中提示“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HTTP 401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” 错误。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故障原因：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Keystone</a:t>
            </a:r>
            <a:r>
              <a:rPr lang="zh-CN" altLang="en-US" dirty="0">
                <a:latin typeface="+mn-lt"/>
                <a:cs typeface="+mn-ea"/>
                <a:sym typeface="+mn-lt"/>
              </a:rPr>
              <a:t>用户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丢失、密码输入错误、用户被禁用等。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、检查用户是否存在、名称是否正确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、检查</a:t>
            </a:r>
            <a:r>
              <a:rPr lang="zh-CN" altLang="en-US" dirty="0">
                <a:cs typeface="+mn-ea"/>
                <a:sym typeface="+mn-lt"/>
              </a:rPr>
              <a:t>用户</a:t>
            </a:r>
            <a:r>
              <a:rPr lang="zh-CN" altLang="en-US" dirty="0" smtClean="0">
                <a:cs typeface="+mn-ea"/>
                <a:sym typeface="+mn-lt"/>
              </a:rPr>
              <a:t>详细信息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、重置用户密码或重新启用用户</a:t>
            </a:r>
            <a:endParaRPr lang="en-US" altLang="zh-CN" dirty="0" smtClean="0">
              <a:cs typeface="+mn-ea"/>
              <a:sym typeface="+mn-lt"/>
            </a:endParaRPr>
          </a:p>
          <a:p>
            <a:pPr marL="401637" lvl="1" indent="0">
              <a:buNone/>
            </a:pPr>
            <a:endParaRPr lang="zh-CN" altLang="en-US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object 7"/>
          <p:cNvSpPr txBox="1">
            <a:spLocks/>
          </p:cNvSpPr>
          <p:nvPr/>
        </p:nvSpPr>
        <p:spPr>
          <a:xfrm>
            <a:off x="1594800" y="4545123"/>
            <a:ext cx="8424936" cy="38404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user show USER_ID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1600595" y="3501007"/>
            <a:ext cx="8424936" cy="38404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dirty="0" smtClean="0">
                <a:latin typeface="+mn-lt"/>
                <a:cs typeface="+mn-ea"/>
                <a:sym typeface="+mn-lt"/>
              </a:rPr>
              <a:t>$ </a:t>
            </a:r>
            <a:r>
              <a:rPr lang="en-US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dirty="0" smtClean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user list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1594800" y="5481228"/>
            <a:ext cx="8424936" cy="38404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user set --password NEW_PASSWORD USER_ID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object 7"/>
          <p:cNvSpPr txBox="1">
            <a:spLocks/>
          </p:cNvSpPr>
          <p:nvPr/>
        </p:nvSpPr>
        <p:spPr>
          <a:xfrm>
            <a:off x="1594800" y="5985284"/>
            <a:ext cx="8424936" cy="384048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user set --enable USER_ID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89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网络故障处理准备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在开始排除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网络故障前，建议提前准备：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检查</a:t>
            </a:r>
            <a:r>
              <a:rPr lang="en-US" altLang="zh-CN" dirty="0" smtClean="0">
                <a:cs typeface="+mn-ea"/>
                <a:sym typeface="+mn-lt"/>
              </a:rPr>
              <a:t>Neutron</a:t>
            </a:r>
            <a:r>
              <a:rPr lang="zh-CN" altLang="en-US" dirty="0" smtClean="0">
                <a:cs typeface="+mn-ea"/>
                <a:sym typeface="+mn-lt"/>
              </a:rPr>
              <a:t>相关服务是否正常工作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检查</a:t>
            </a:r>
            <a:r>
              <a:rPr lang="en-US" altLang="zh-CN" dirty="0" smtClean="0">
                <a:cs typeface="+mn-ea"/>
                <a:sym typeface="+mn-lt"/>
              </a:rPr>
              <a:t>Neutron</a:t>
            </a:r>
            <a:r>
              <a:rPr lang="zh-CN" altLang="en-US" dirty="0" smtClean="0">
                <a:cs typeface="+mn-ea"/>
                <a:sym typeface="+mn-lt"/>
              </a:rPr>
              <a:t>日志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72988"/>
              </p:ext>
            </p:extLst>
          </p:nvPr>
        </p:nvGraphicFramePr>
        <p:xfrm>
          <a:off x="1677420" y="3269116"/>
          <a:ext cx="8631048" cy="1676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91653"/>
                <a:gridCol w="4194302"/>
                <a:gridCol w="2645093"/>
              </a:tblGrid>
              <a:tr h="3060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日志类型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日志路径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所在节点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  <a:sym typeface="+mn-lt"/>
                        </a:rPr>
                        <a:t>vSwitch</a:t>
                      </a:r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代理日志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sym typeface="+mn-lt"/>
                        </a:rPr>
                        <a:t>/log/neutron/openvswitch-agent.log</a:t>
                      </a:r>
                      <a:endParaRPr 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计算节点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L3</a:t>
                      </a:r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代理日志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sym typeface="+mn-lt"/>
                        </a:rPr>
                        <a:t>/log/neutron/l3-agent.log</a:t>
                      </a:r>
                      <a:endParaRPr 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sym typeface="+mn-lt"/>
                        </a:rPr>
                        <a:t>运行</a:t>
                      </a:r>
                      <a:r>
                        <a:rPr lang="en-US" altLang="zh-CN" sz="1600" u="none" strike="noStrike">
                          <a:effectLst/>
                          <a:sym typeface="+mn-lt"/>
                        </a:rPr>
                        <a:t>L3</a:t>
                      </a:r>
                      <a:r>
                        <a:rPr lang="zh-CN" altLang="en-US" sz="1600" u="none" strike="noStrike">
                          <a:effectLst/>
                          <a:sym typeface="+mn-lt"/>
                        </a:rPr>
                        <a:t>代理的网络节点</a:t>
                      </a:r>
                      <a:endParaRPr lang="zh-CN" altLang="en-US" sz="1600" b="0" i="0" u="none" strike="noStrike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DHCP</a:t>
                      </a:r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代理日志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sym typeface="+mn-lt"/>
                        </a:rPr>
                        <a:t>/log/neutron/dhcp-agent.log</a:t>
                      </a:r>
                      <a:endParaRPr 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运行</a:t>
                      </a:r>
                      <a:r>
                        <a:rPr lang="en-US" altLang="zh-CN" sz="1600" u="none" strike="noStrike" dirty="0">
                          <a:effectLst/>
                          <a:sym typeface="+mn-lt"/>
                        </a:rPr>
                        <a:t>DHCP</a:t>
                      </a:r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代理的网络节点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sym typeface="+mn-lt"/>
                        </a:rPr>
                        <a:t>DNSMASQ</a:t>
                      </a:r>
                      <a:r>
                        <a:rPr lang="zh-CN" altLang="en-US" sz="1600" u="none" strike="noStrike">
                          <a:effectLst/>
                          <a:sym typeface="+mn-lt"/>
                        </a:rPr>
                        <a:t>日志</a:t>
                      </a:r>
                      <a:endParaRPr lang="zh-CN" altLang="en-US" sz="1600" b="0" i="0" u="none" strike="noStrike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sym typeface="+mn-lt"/>
                        </a:rPr>
                        <a:t>/log/messages</a:t>
                      </a:r>
                      <a:endParaRPr 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运行</a:t>
                      </a:r>
                      <a:r>
                        <a:rPr lang="en-US" altLang="zh-CN" sz="1600" u="none" strike="noStrike" dirty="0">
                          <a:effectLst/>
                          <a:sym typeface="+mn-lt"/>
                        </a:rPr>
                        <a:t>DHCP</a:t>
                      </a:r>
                      <a:r>
                        <a:rPr lang="zh-CN" altLang="en-US" sz="1600" u="none" strike="noStrike" dirty="0">
                          <a:effectLst/>
                          <a:sym typeface="+mn-lt"/>
                        </a:rPr>
                        <a:t>代理的同一节点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object 7"/>
          <p:cNvSpPr txBox="1">
            <a:spLocks/>
          </p:cNvSpPr>
          <p:nvPr/>
        </p:nvSpPr>
        <p:spPr>
          <a:xfrm>
            <a:off x="1667507" y="5122797"/>
            <a:ext cx="8640961" cy="358431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sudo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grep </a:t>
            </a:r>
            <a:r>
              <a:rPr lang="sv-SE" altLang="zh-CN" dirty="0">
                <a:latin typeface="+mn-lt"/>
                <a:cs typeface="+mn-ea"/>
                <a:sym typeface="+mn-lt"/>
              </a:rPr>
              <a:t>-E -R -i "trace|error"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/</a:t>
            </a:r>
            <a:r>
              <a:rPr lang="sv-SE" altLang="zh-CN" dirty="0">
                <a:latin typeface="+mn-lt"/>
                <a:cs typeface="+mn-ea"/>
                <a:sym typeface="+mn-lt"/>
              </a:rPr>
              <a:t>var/log/neutron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/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8" name="object 7"/>
          <p:cNvSpPr txBox="1">
            <a:spLocks/>
          </p:cNvSpPr>
          <p:nvPr/>
        </p:nvSpPr>
        <p:spPr>
          <a:xfrm>
            <a:off x="1667507" y="2348880"/>
            <a:ext cx="8640961" cy="358431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openstack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network agent list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1667507" y="5626853"/>
            <a:ext cx="8640960" cy="358431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dirty="0" err="1" smtClean="0">
                <a:latin typeface="+mn-lt"/>
                <a:cs typeface="+mn-ea"/>
                <a:sym typeface="+mn-lt"/>
              </a:rPr>
              <a:t>sudo</a:t>
            </a:r>
            <a:r>
              <a:rPr lang="en-US" dirty="0" smtClean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lnav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/var/log/neutron/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49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故障现象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：无法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或浮动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故障分析：固定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一般由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>
                <a:latin typeface="+mn-lt"/>
                <a:cs typeface="+mn-ea"/>
                <a:sym typeface="+mn-lt"/>
              </a:rPr>
              <a:t>分配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，浮动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一般由虚拟路由器管理，需逐步排错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、检查虚拟机的安全组规则是否放行</a:t>
            </a:r>
            <a:r>
              <a:rPr lang="en-US" altLang="zh-CN" dirty="0" smtClean="0">
                <a:cs typeface="+mn-ea"/>
                <a:sym typeface="+mn-lt"/>
              </a:rPr>
              <a:t>ICMP</a:t>
            </a:r>
            <a:r>
              <a:rPr lang="zh-CN" altLang="en-US" dirty="0" smtClean="0">
                <a:cs typeface="+mn-ea"/>
                <a:sym typeface="+mn-lt"/>
              </a:rPr>
              <a:t>，未放行的话，添加规则放行</a:t>
            </a:r>
            <a:r>
              <a:rPr lang="en-US" altLang="zh-CN" dirty="0">
                <a:cs typeface="+mn-ea"/>
                <a:sym typeface="+mn-lt"/>
              </a:rPr>
              <a:t>ICMP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31504" y="3429000"/>
            <a:ext cx="9652579" cy="936316"/>
            <a:chOff x="1631504" y="3429000"/>
            <a:chExt cx="9652579" cy="936316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1631504" y="3429000"/>
              <a:ext cx="9652579" cy="374904"/>
            </a:xfrm>
            <a:prstGeom prst="rect">
              <a:avLst/>
            </a:prstGeom>
            <a:solidFill>
              <a:srgbClr val="2C0822"/>
            </a:solidFill>
          </p:spPr>
          <p:txBody>
            <a:bodyPr vert="horz" wrap="square" lIns="0" tIns="80645" rIns="0" bIns="0" rtlCol="0">
              <a:spAutoFit/>
            </a:bodyPr>
            <a:lstStyle/>
            <a:p>
              <a:pPr marL="85725" fontAlgn="auto">
                <a:spcBef>
                  <a:spcPts val="635"/>
                </a:spcBef>
                <a:spcAft>
                  <a:spcPts val="0"/>
                </a:spcAft>
              </a:pPr>
              <a:r>
                <a:rPr lang="zh-CN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$ openstack server show </a:t>
              </a:r>
              <a:r>
                <a:rPr lang="en-US" altLang="zh-CN" sz="1800" dirty="0" smtClean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INSTANCE_ID</a:t>
              </a:r>
              <a:r>
                <a:rPr lang="zh-CN" altLang="zh-CN" sz="1800" dirty="0" smtClean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 | grep security_groups </a:t>
              </a:r>
              <a:endPara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1504" y="3861048"/>
              <a:ext cx="6259877" cy="504268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 bwMode="auto">
            <a:xfrm>
              <a:off x="4439816" y="4136312"/>
              <a:ext cx="1512168" cy="229004"/>
            </a:xfrm>
            <a:prstGeom prst="ellipse">
              <a:avLst/>
            </a:prstGeom>
            <a:noFill/>
            <a:ln w="28575" cap="flat" cmpd="sng" algn="ctr">
              <a:solidFill>
                <a:srgbClr val="F66F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utigerNext LT Regular" pitchFamily="34" charset="0"/>
                <a:ea typeface="宋体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6688140" y="4020551"/>
              <a:ext cx="1203241" cy="334881"/>
            </a:xfrm>
            <a:prstGeom prst="wedgeRectCallout">
              <a:avLst>
                <a:gd name="adj1" fmla="val -104028"/>
                <a:gd name="adj2" fmla="val 9125"/>
              </a:avLst>
            </a:prstGeom>
            <a:solidFill>
              <a:srgbClr val="15B0E8"/>
            </a:solidFill>
            <a:ln w="19050" algn="ctr">
              <a:solidFill>
                <a:srgbClr val="15B0E8"/>
              </a:solidFill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+mn-ea"/>
                  <a:ea typeface="+mn-ea"/>
                  <a:cs typeface="+mn-ea"/>
                </a:defRPr>
              </a:lvl1pPr>
            </a:lstStyle>
            <a:p>
              <a:r>
                <a:rPr lang="zh-CN" altLang="en-US" dirty="0"/>
                <a:t>安全组名称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1503" y="4582737"/>
            <a:ext cx="9652580" cy="729316"/>
            <a:chOff x="1631503" y="4582737"/>
            <a:chExt cx="9652580" cy="729316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631504" y="4582737"/>
              <a:ext cx="9652579" cy="358431"/>
            </a:xfrm>
            <a:prstGeom prst="rect">
              <a:avLst/>
            </a:prstGeom>
            <a:solidFill>
              <a:srgbClr val="2C0822"/>
            </a:solidFill>
          </p:spPr>
          <p:txBody>
            <a:bodyPr vert="horz" wrap="square" lIns="0" tIns="80645" rIns="0" bIns="0" rtlCol="0">
              <a:spAutoFit/>
            </a:bodyPr>
            <a:lstStyle/>
            <a:p>
              <a:pPr marL="85725" fontAlgn="auto">
                <a:spcBef>
                  <a:spcPts val="635"/>
                </a:spcBef>
                <a:spcAft>
                  <a:spcPts val="0"/>
                </a:spcAft>
              </a:pPr>
              <a:r>
                <a:rPr lang="zh-CN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$ </a:t>
              </a:r>
              <a:r>
                <a:rPr lang="en-US" altLang="zh-CN" sz="1800" dirty="0" err="1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openstack</a:t>
              </a:r>
              <a:r>
                <a:rPr lang="en-US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 security group rule list SECURITY_GROUP_NAME | grep </a:t>
              </a:r>
              <a:r>
                <a:rPr lang="en-US" altLang="zh-CN" sz="1800" dirty="0" err="1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icmp</a:t>
              </a:r>
              <a:endPara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503" y="4988812"/>
              <a:ext cx="6981651" cy="24038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 bwMode="auto">
            <a:xfrm>
              <a:off x="8984388" y="4977172"/>
              <a:ext cx="2299695" cy="334881"/>
            </a:xfrm>
            <a:prstGeom prst="wedgeRectCallout">
              <a:avLst>
                <a:gd name="adj1" fmla="val -66225"/>
                <a:gd name="adj2" fmla="val 3141"/>
              </a:avLst>
            </a:prstGeom>
            <a:solidFill>
              <a:srgbClr val="15B0E8"/>
            </a:solidFill>
            <a:ln w="19050" algn="ctr">
              <a:solidFill>
                <a:srgbClr val="15B0E8"/>
              </a:solidFill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+mn-ea"/>
                  <a:ea typeface="+mn-ea"/>
                  <a:cs typeface="+mn-ea"/>
                </a:defRPr>
              </a:lvl1pPr>
            </a:lstStyle>
            <a:p>
              <a:r>
                <a:rPr lang="zh-CN" altLang="en-US" dirty="0"/>
                <a:t>无回显，没有</a:t>
              </a:r>
              <a:r>
                <a:rPr lang="en-US" altLang="zh-CN" dirty="0" err="1"/>
                <a:t>icmp</a:t>
              </a:r>
              <a:r>
                <a:rPr lang="zh-CN" altLang="en-US" dirty="0"/>
                <a:t>规则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31503" y="5466364"/>
            <a:ext cx="9663454" cy="847623"/>
            <a:chOff x="1631503" y="5466364"/>
            <a:chExt cx="9663454" cy="847623"/>
          </a:xfrm>
        </p:grpSpPr>
        <p:sp>
          <p:nvSpPr>
            <p:cNvPr id="3" name="矩形 2"/>
            <p:cNvSpPr/>
            <p:nvPr/>
          </p:nvSpPr>
          <p:spPr>
            <a:xfrm>
              <a:off x="1634102" y="5466364"/>
              <a:ext cx="9652579" cy="358431"/>
            </a:xfrm>
            <a:prstGeom prst="rect">
              <a:avLst/>
            </a:prstGeom>
            <a:solidFill>
              <a:srgbClr val="2C0822"/>
            </a:solidFill>
          </p:spPr>
          <p:txBody>
            <a:bodyPr vert="horz" wrap="square" lIns="0" tIns="80645" rIns="0" bIns="0" rtlCol="0">
              <a:spAutoFit/>
            </a:bodyPr>
            <a:lstStyle/>
            <a:p>
              <a:pPr marL="85725" fontAlgn="auto">
                <a:spcBef>
                  <a:spcPts val="635"/>
                </a:spcBef>
                <a:spcAft>
                  <a:spcPts val="0"/>
                </a:spcAft>
              </a:pPr>
              <a:r>
                <a:rPr lang="en-US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$ </a:t>
              </a:r>
              <a:r>
                <a:rPr lang="en-US" altLang="zh-CN" sz="1800" dirty="0" err="1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openstack</a:t>
              </a:r>
              <a:r>
                <a:rPr lang="en-US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 security group rule create --protocol </a:t>
              </a:r>
              <a:r>
                <a:rPr lang="en-US" altLang="zh-CN" sz="1800" dirty="0" err="1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icmp</a:t>
              </a:r>
              <a:r>
                <a:rPr lang="en-US" altLang="zh-CN" sz="1800" dirty="0">
                  <a:solidFill>
                    <a:srgbClr val="D9D1E9"/>
                  </a:solidFill>
                  <a:latin typeface="+mn-lt"/>
                  <a:ea typeface="+mn-ea"/>
                  <a:cs typeface="+mn-ea"/>
                  <a:sym typeface="+mn-lt"/>
                </a:rPr>
                <a:t> SECURITY_GROUP_NAME</a:t>
              </a:r>
              <a:endParaRPr lang="zh-CN" altLang="en-US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503" y="5885125"/>
              <a:ext cx="6828080" cy="37088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 bwMode="auto">
            <a:xfrm>
              <a:off x="8790078" y="5979106"/>
              <a:ext cx="2504879" cy="334881"/>
            </a:xfrm>
            <a:prstGeom prst="wedgeRectCallout">
              <a:avLst>
                <a:gd name="adj1" fmla="val -66225"/>
                <a:gd name="adj2" fmla="val 3141"/>
              </a:avLst>
            </a:prstGeom>
            <a:solidFill>
              <a:srgbClr val="15B0E8"/>
            </a:solidFill>
            <a:ln w="19050" algn="ctr">
              <a:solidFill>
                <a:srgbClr val="15B0E8"/>
              </a:solidFill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+mn-ea"/>
                  <a:ea typeface="+mn-ea"/>
                  <a:cs typeface="+mn-ea"/>
                </a:defRPr>
              </a:lvl1pPr>
            </a:lstStyle>
            <a:p>
              <a:r>
                <a:rPr lang="zh-CN" altLang="en-US" dirty="0"/>
                <a:t>添加</a:t>
              </a:r>
              <a:r>
                <a:rPr lang="en-US" altLang="zh-CN" dirty="0" err="1"/>
                <a:t>icmp</a:t>
              </a:r>
              <a:r>
                <a:rPr lang="zh-CN" altLang="en-US" dirty="0"/>
                <a:t>规则后，</a:t>
              </a:r>
              <a:r>
                <a:rPr lang="zh-CN" altLang="en-US" dirty="0"/>
                <a:t>有</a:t>
              </a:r>
              <a:r>
                <a:rPr lang="zh-CN" altLang="en-US" dirty="0"/>
                <a:t>回显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284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395537"/>
            <a:ext cx="8075919" cy="189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2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、检查虚拟机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Console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日志，是否为虚拟机分配了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地址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343472" y="1799528"/>
            <a:ext cx="5688632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console log show INSTANCE_ID </a:t>
            </a:r>
            <a:endParaRPr lang="zh-CN" altLang="zh-CN" sz="1800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7752184" y="2888940"/>
            <a:ext cx="1184005" cy="334881"/>
          </a:xfrm>
          <a:prstGeom prst="wedgeRectCallout">
            <a:avLst>
              <a:gd name="adj1" fmla="val -108939"/>
              <a:gd name="adj2" fmla="val 77820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+mn-ea"/>
                <a:ea typeface="+mn-ea"/>
                <a:cs typeface="+mn-ea"/>
              </a:defRPr>
            </a:lvl1pPr>
          </a:lstStyle>
          <a:p>
            <a:r>
              <a:rPr lang="en-US" altLang="zh-CN" dirty="0"/>
              <a:t>IP</a:t>
            </a:r>
            <a:r>
              <a:rPr lang="zh-CN" altLang="en-US" dirty="0"/>
              <a:t>地址</a:t>
            </a:r>
            <a:r>
              <a:rPr lang="zh-CN" altLang="en-US" dirty="0" smtClean="0"/>
              <a:t>分配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1235460" y="4530674"/>
            <a:ext cx="7411672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截</a:t>
            </a:r>
            <a:r>
              <a:rPr lang="zh-CN" altLang="en-US" sz="2400" dirty="0" smtClean="0">
                <a:latin typeface="+mn-ea"/>
                <a:ea typeface="+mn-ea"/>
              </a:rPr>
              <a:t>图</a:t>
            </a:r>
            <a:r>
              <a:rPr lang="zh-CN" altLang="en-US" sz="2400" dirty="0">
                <a:latin typeface="+mn-ea"/>
                <a:ea typeface="+mn-ea"/>
              </a:rPr>
              <a:t>显示</a:t>
            </a:r>
            <a:r>
              <a:rPr lang="zh-CN" altLang="en-US" sz="2400" dirty="0" smtClean="0">
                <a:latin typeface="+mn-ea"/>
                <a:ea typeface="+mn-ea"/>
              </a:rPr>
              <a:t>虚拟机实例分配到的</a:t>
            </a:r>
            <a:r>
              <a:rPr lang="en-US" altLang="zh-CN" sz="2400" dirty="0" smtClean="0">
                <a:latin typeface="+mn-ea"/>
                <a:ea typeface="+mn-ea"/>
              </a:rPr>
              <a:t>IP</a:t>
            </a:r>
            <a:r>
              <a:rPr lang="zh-CN" altLang="en-US" sz="2400" dirty="0" smtClean="0">
                <a:latin typeface="+mn-ea"/>
                <a:ea typeface="+mn-ea"/>
              </a:rPr>
              <a:t>地址为</a:t>
            </a:r>
            <a:r>
              <a:rPr lang="en-US" altLang="zh-CN" sz="2400" dirty="0" smtClean="0">
                <a:latin typeface="+mn-ea"/>
                <a:ea typeface="+mn-ea"/>
              </a:rPr>
              <a:t>203.X.113.110</a:t>
            </a:r>
            <a:endParaRPr lang="zh-CN" altLang="en-US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06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57" y="2803792"/>
            <a:ext cx="9417935" cy="4188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3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、如果虚拟机实例没有被分配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地址，检查子网是否启用了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3.1 </a:t>
            </a:r>
            <a:r>
              <a:rPr lang="zh-CN" altLang="en-US" dirty="0" smtClean="0">
                <a:cs typeface="+mn-ea"/>
                <a:sym typeface="+mn-lt"/>
              </a:rPr>
              <a:t>查找</a:t>
            </a:r>
            <a:r>
              <a:rPr lang="zh-CN" altLang="en-US" dirty="0" smtClean="0">
                <a:cs typeface="+mn-ea"/>
                <a:sym typeface="+mn-lt"/>
              </a:rPr>
              <a:t>虚拟机网络信息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3.2 </a:t>
            </a:r>
            <a:r>
              <a:rPr lang="zh-CN" altLang="en-US" dirty="0" smtClean="0">
                <a:cs typeface="+mn-ea"/>
                <a:sym typeface="+mn-lt"/>
              </a:rPr>
              <a:t>检查子网是否启用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3.3 </a:t>
            </a:r>
            <a:r>
              <a:rPr lang="zh-CN" altLang="en-US" dirty="0" smtClean="0">
                <a:cs typeface="+mn-ea"/>
                <a:sym typeface="+mn-lt"/>
              </a:rPr>
              <a:t>重启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服务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667511" y="2339587"/>
            <a:ext cx="7020779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server show INSTANCE_ID | grep addresses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67510" y="3789040"/>
            <a:ext cx="7020779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network show NETWORK_ID | grep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subnets</a:t>
            </a:r>
            <a:endParaRPr lang="en-US" altLang="zh-CN" sz="1800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67509" y="4761148"/>
            <a:ext cx="7020779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subnet show SUBNET_ID | grep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enable_dhcp</a:t>
            </a:r>
            <a:endParaRPr lang="en-US" altLang="zh-CN" sz="1800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7509" y="5888238"/>
            <a:ext cx="7020779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service neutron-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dhcp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-agent restart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5447928" y="2985747"/>
            <a:ext cx="1008112" cy="288032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6888088" y="3270512"/>
            <a:ext cx="1430291" cy="334881"/>
          </a:xfrm>
          <a:prstGeom prst="wedgeRectCallout">
            <a:avLst>
              <a:gd name="adj1" fmla="val -88832"/>
              <a:gd name="adj2" fmla="val -44463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+mn-ea"/>
                <a:ea typeface="+mn-ea"/>
                <a:cs typeface="+mn-ea"/>
              </a:defRPr>
            </a:lvl1pPr>
          </a:lstStyle>
          <a:p>
            <a:r>
              <a:rPr lang="en-US" altLang="zh-CN" dirty="0"/>
              <a:t>Network</a:t>
            </a:r>
            <a:r>
              <a:rPr lang="zh-CN" altLang="en-US" dirty="0"/>
              <a:t>名称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97" y="4165016"/>
            <a:ext cx="8551510" cy="524124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5303912" y="4365104"/>
            <a:ext cx="4752528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97" y="5133277"/>
            <a:ext cx="9103790" cy="383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 bwMode="auto">
          <a:xfrm>
            <a:off x="10267100" y="4653136"/>
            <a:ext cx="1121488" cy="334881"/>
          </a:xfrm>
          <a:prstGeom prst="wedgeRectCallout">
            <a:avLst>
              <a:gd name="adj1" fmla="val -95833"/>
              <a:gd name="adj2" fmla="val -47861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+mn-ea"/>
                <a:ea typeface="+mn-ea"/>
                <a:cs typeface="+mn-ea"/>
              </a:defRPr>
            </a:lvl1pPr>
          </a:lstStyle>
          <a:p>
            <a:r>
              <a:rPr lang="en-US" altLang="zh-CN" dirty="0"/>
              <a:t>Subnet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 bwMode="auto">
          <a:xfrm>
            <a:off x="3467708" y="5322095"/>
            <a:ext cx="1008112" cy="195137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5131241" y="5516202"/>
            <a:ext cx="1791543" cy="334881"/>
          </a:xfrm>
          <a:prstGeom prst="wedgeRectCallout">
            <a:avLst>
              <a:gd name="adj1" fmla="val -92317"/>
              <a:gd name="adj2" fmla="val -61846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+mn-ea"/>
                <a:ea typeface="+mn-ea"/>
                <a:cs typeface="+mn-ea"/>
              </a:defRPr>
            </a:lvl1pPr>
          </a:lstStyle>
          <a:p>
            <a:r>
              <a:rPr lang="en-US" altLang="zh-CN" dirty="0"/>
              <a:t>True</a:t>
            </a:r>
            <a:r>
              <a:rPr lang="zh-CN" altLang="en-US" dirty="0"/>
              <a:t>为开启</a:t>
            </a:r>
            <a:r>
              <a:rPr lang="en-US" altLang="zh-CN" dirty="0"/>
              <a:t>DHCP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8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4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、如果启用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后，还是不能</a:t>
            </a:r>
            <a:r>
              <a:rPr lang="en-US" altLang="zh-CN" dirty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>
                <a:latin typeface="+mn-lt"/>
                <a:cs typeface="+mn-ea"/>
                <a:sym typeface="+mn-lt"/>
              </a:rPr>
              <a:t>通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，需检查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命名空间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4.1 </a:t>
            </a:r>
            <a:r>
              <a:rPr lang="zh-CN" altLang="en-US" dirty="0" smtClean="0">
                <a:cs typeface="+mn-ea"/>
                <a:sym typeface="+mn-lt"/>
              </a:rPr>
              <a:t>找到实例的网络</a:t>
            </a:r>
            <a:r>
              <a:rPr lang="en-US" altLang="zh-CN" dirty="0" smtClean="0">
                <a:cs typeface="+mn-ea"/>
                <a:sym typeface="+mn-lt"/>
              </a:rPr>
              <a:t>ID</a:t>
            </a: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4.2 </a:t>
            </a:r>
            <a:r>
              <a:rPr lang="zh-CN" altLang="en-US" dirty="0" smtClean="0">
                <a:cs typeface="+mn-ea"/>
                <a:sym typeface="+mn-lt"/>
              </a:rPr>
              <a:t>找到网络的</a:t>
            </a:r>
            <a:r>
              <a:rPr lang="en-US" altLang="zh-CN" dirty="0" err="1" smtClean="0">
                <a:cs typeface="+mn-ea"/>
                <a:sym typeface="+mn-lt"/>
              </a:rPr>
              <a:t>dhcp</a:t>
            </a:r>
            <a:r>
              <a:rPr lang="en-US" altLang="zh-CN" dirty="0" smtClean="0">
                <a:cs typeface="+mn-ea"/>
                <a:sym typeface="+mn-lt"/>
              </a:rPr>
              <a:t>-agent</a:t>
            </a:r>
            <a:r>
              <a:rPr lang="zh-CN" altLang="en-US" dirty="0" smtClean="0">
                <a:cs typeface="+mn-ea"/>
                <a:sym typeface="+mn-lt"/>
              </a:rPr>
              <a:t>位置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91775" y="2242985"/>
            <a:ext cx="944478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nova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interface-list INSTANCE_ID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91775" y="4329100"/>
            <a:ext cx="944478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neutron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dhcp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-agent-list-hosting-net NETWORK_ID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46" y="4732894"/>
            <a:ext cx="9227541" cy="1326114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 bwMode="auto">
          <a:xfrm>
            <a:off x="5555940" y="5650135"/>
            <a:ext cx="1401764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8171383" y="5672874"/>
            <a:ext cx="2633119" cy="334881"/>
          </a:xfrm>
          <a:prstGeom prst="wedgeRectCallout">
            <a:avLst>
              <a:gd name="adj1" fmla="val -91576"/>
              <a:gd name="adj2" fmla="val -8056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dhcp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-agent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所在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h</a:t>
            </a:r>
            <a:r>
              <a:rPr lang="en-US" altLang="zh-CN" sz="1600" dirty="0" smtClean="0">
                <a:solidFill>
                  <a:schemeClr val="bg1"/>
                </a:solidFill>
              </a:rPr>
              <a:t>ost</a:t>
            </a:r>
            <a:r>
              <a:rPr lang="zh-CN" altLang="en-US" sz="1600" dirty="0" smtClean="0">
                <a:solidFill>
                  <a:schemeClr val="bg1"/>
                </a:solidFill>
              </a:rPr>
              <a:t>名称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59" y="2646780"/>
            <a:ext cx="9236728" cy="132228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7098107" y="3679113"/>
            <a:ext cx="3830079" cy="263353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9485683" y="3057558"/>
            <a:ext cx="1298844" cy="334881"/>
          </a:xfrm>
          <a:prstGeom prst="wedgeRectCallout">
            <a:avLst>
              <a:gd name="adj1" fmla="val -81343"/>
              <a:gd name="adj2" fmla="val 118221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Network ID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学完本课程后，您将能够：</a:t>
            </a:r>
          </a:p>
          <a:p>
            <a:pPr lvl="1"/>
            <a:r>
              <a:rPr lang="zh-CN" altLang="en-US" dirty="0" smtClean="0">
                <a:latin typeface="+mn-lt"/>
                <a:cs typeface="+mn-ea"/>
                <a:sym typeface="+mn-lt"/>
              </a:rPr>
              <a:t>描述</a:t>
            </a:r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处理基本流程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latin typeface="+mn-lt"/>
                <a:cs typeface="+mn-ea"/>
                <a:sym typeface="+mn-lt"/>
              </a:rPr>
              <a:t>使用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处理常用工具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cs typeface="+mn-ea"/>
                <a:sym typeface="+mn-lt"/>
              </a:rPr>
              <a:t>处理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典型故障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cs typeface="+mn-ea"/>
                <a:sym typeface="+mn-lt"/>
              </a:rPr>
              <a:t>描述</a:t>
            </a:r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与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故障处理相关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的服务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latin typeface="+mn-lt"/>
                <a:cs typeface="+mn-ea"/>
                <a:sym typeface="+mn-lt"/>
              </a:rPr>
              <a:t>具备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日常故障处理能力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7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99" y="4946426"/>
            <a:ext cx="9831601" cy="597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4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、如果启用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后，还是不能</a:t>
            </a:r>
            <a:r>
              <a:rPr lang="en-US" altLang="zh-CN" dirty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>
                <a:latin typeface="+mn-lt"/>
                <a:cs typeface="+mn-ea"/>
                <a:sym typeface="+mn-lt"/>
              </a:rPr>
              <a:t>通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，需检查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命名空间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4.3 </a:t>
            </a:r>
            <a:r>
              <a:rPr lang="zh-CN" altLang="en-US" dirty="0" smtClean="0">
                <a:cs typeface="+mn-ea"/>
                <a:sym typeface="+mn-lt"/>
              </a:rPr>
              <a:t>从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命名空间</a:t>
            </a:r>
            <a:r>
              <a:rPr lang="en-US" altLang="zh-CN" dirty="0" smtClean="0">
                <a:cs typeface="+mn-ea"/>
                <a:sym typeface="+mn-lt"/>
              </a:rPr>
              <a:t>ping</a:t>
            </a:r>
            <a:r>
              <a:rPr lang="zh-CN" altLang="en-US" dirty="0" smtClean="0">
                <a:cs typeface="+mn-ea"/>
                <a:sym typeface="+mn-lt"/>
              </a:rPr>
              <a:t>虚拟机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594800" y="2276872"/>
            <a:ext cx="9444785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ssh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HOST_IP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94799" y="4448821"/>
            <a:ext cx="9444785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sudo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qdhcp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-NETWORK_ID ping INSTANCE_IP_ADDRESS </a:t>
            </a:r>
          </a:p>
        </p:txBody>
      </p:sp>
      <p:sp>
        <p:nvSpPr>
          <p:cNvPr id="13" name="椭圆 12"/>
          <p:cNvSpPr/>
          <p:nvPr/>
        </p:nvSpPr>
        <p:spPr bwMode="auto">
          <a:xfrm>
            <a:off x="5491427" y="5245176"/>
            <a:ext cx="1401764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7824192" y="5179693"/>
            <a:ext cx="3370501" cy="334881"/>
          </a:xfrm>
          <a:prstGeom prst="wedgeRectCallout">
            <a:avLst>
              <a:gd name="adj1" fmla="val -73639"/>
              <a:gd name="adj2" fmla="val 14143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能够从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dhcp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命名空间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ping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通虚拟机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99" y="2744924"/>
            <a:ext cx="972108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08" y="2874431"/>
            <a:ext cx="9720219" cy="32384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5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不能从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命名空间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，需使用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tcpdump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抓包检查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5.1 </a:t>
            </a:r>
            <a:r>
              <a:rPr lang="zh-CN" altLang="en-US" dirty="0" smtClean="0">
                <a:cs typeface="+mn-ea"/>
                <a:sym typeface="+mn-lt"/>
              </a:rPr>
              <a:t>找到命名空间中</a:t>
            </a:r>
            <a:r>
              <a:rPr lang="en-US" altLang="zh-CN" dirty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接口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67508" y="2350488"/>
            <a:ext cx="9445315" cy="358431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qdhcp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-NETWORK_ID</a:t>
            </a:r>
            <a:r>
              <a:rPr lang="en-US" altLang="zh-CN" sz="1800" i="1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address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800" i="1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919536" y="4221088"/>
            <a:ext cx="1512168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3971764" y="4653136"/>
            <a:ext cx="1166372" cy="334881"/>
          </a:xfrm>
          <a:prstGeom prst="wedgeRectCallout">
            <a:avLst>
              <a:gd name="adj1" fmla="val -93270"/>
              <a:gd name="adj2" fmla="val -90194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DHCP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接口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5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不能从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命名空间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，需使用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tcpdump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抓包检查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5.2 </a:t>
            </a:r>
            <a:r>
              <a:rPr lang="zh-CN" altLang="en-US" dirty="0" smtClean="0">
                <a:cs typeface="+mn-ea"/>
                <a:sym typeface="+mn-lt"/>
              </a:rPr>
              <a:t>抓包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流量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5.3 </a:t>
            </a:r>
            <a:r>
              <a:rPr lang="zh-CN" altLang="en-US" dirty="0" smtClean="0">
                <a:cs typeface="+mn-ea"/>
                <a:sym typeface="+mn-lt"/>
              </a:rPr>
              <a:t>如果没有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流量包，从</a:t>
            </a:r>
            <a:r>
              <a:rPr lang="en-US" altLang="zh-CN" dirty="0" smtClean="0">
                <a:cs typeface="+mn-ea"/>
                <a:sym typeface="+mn-lt"/>
              </a:rPr>
              <a:t>DHCP</a:t>
            </a:r>
            <a:r>
              <a:rPr lang="zh-CN" altLang="en-US" dirty="0" smtClean="0">
                <a:cs typeface="+mn-ea"/>
                <a:sym typeface="+mn-lt"/>
              </a:rPr>
              <a:t>命名空间</a:t>
            </a:r>
            <a:r>
              <a:rPr lang="en-US" altLang="zh-CN" dirty="0" smtClean="0">
                <a:cs typeface="+mn-ea"/>
                <a:sym typeface="+mn-lt"/>
              </a:rPr>
              <a:t>ping</a:t>
            </a:r>
            <a:r>
              <a:rPr lang="zh-CN" altLang="en-US" dirty="0" smtClean="0">
                <a:cs typeface="+mn-ea"/>
                <a:sym typeface="+mn-lt"/>
              </a:rPr>
              <a:t>网关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67508" y="2278740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qdhcp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-NETWORK_ID</a:t>
            </a:r>
            <a:r>
              <a:rPr lang="en-US" altLang="zh-CN" sz="1800" i="1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tcpdump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-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DHCP_PORT –e port 67 or port 68 </a:t>
            </a:r>
            <a:endParaRPr lang="en-US" altLang="zh-CN" sz="1800" i="1" dirty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667508" y="4474724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qdhcp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-NETWORK_ID</a:t>
            </a:r>
            <a:r>
              <a:rPr lang="en-US" altLang="zh-CN" sz="1800" i="1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ping GATEWAY_ADDRESS </a:t>
            </a:r>
            <a:endParaRPr lang="en-US" altLang="zh-CN" sz="1800" i="1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08" y="2687172"/>
            <a:ext cx="9758892" cy="7094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08" y="5043647"/>
            <a:ext cx="9397044" cy="5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Neutron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无法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6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、如果能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通虚拟机固定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，不能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ping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通浮动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，需检查虚拟路由器命名空间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6.1 </a:t>
            </a:r>
            <a:r>
              <a:rPr lang="zh-CN" altLang="en-US" dirty="0" smtClean="0">
                <a:cs typeface="+mn-ea"/>
                <a:sym typeface="+mn-lt"/>
              </a:rPr>
              <a:t>找到浮动</a:t>
            </a:r>
            <a:r>
              <a:rPr lang="en-US" altLang="zh-CN" dirty="0" smtClean="0">
                <a:cs typeface="+mn-ea"/>
                <a:sym typeface="+mn-lt"/>
              </a:rPr>
              <a:t>IP</a:t>
            </a:r>
            <a:r>
              <a:rPr lang="zh-CN" altLang="en-US" dirty="0" smtClean="0">
                <a:cs typeface="+mn-ea"/>
                <a:sym typeface="+mn-lt"/>
              </a:rPr>
              <a:t>关联的路由</a:t>
            </a:r>
            <a:r>
              <a:rPr lang="en-US" altLang="zh-CN" dirty="0" smtClean="0">
                <a:cs typeface="+mn-ea"/>
                <a:sym typeface="+mn-lt"/>
              </a:rPr>
              <a:t>ID</a:t>
            </a: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6.2 </a:t>
            </a:r>
            <a:r>
              <a:rPr lang="zh-CN" altLang="en-US" dirty="0" smtClean="0">
                <a:cs typeface="+mn-ea"/>
                <a:sym typeface="+mn-lt"/>
              </a:rPr>
              <a:t>找到</a:t>
            </a:r>
            <a:r>
              <a:rPr lang="zh-CN" altLang="en-US" dirty="0" smtClean="0">
                <a:cs typeface="+mn-ea"/>
                <a:sym typeface="+mn-lt"/>
              </a:rPr>
              <a:t>网络的</a:t>
            </a:r>
            <a:r>
              <a:rPr lang="en-US" altLang="zh-CN" dirty="0" smtClean="0">
                <a:cs typeface="+mn-ea"/>
                <a:sym typeface="+mn-lt"/>
              </a:rPr>
              <a:t>l3</a:t>
            </a:r>
            <a:r>
              <a:rPr lang="en-US" altLang="zh-CN" dirty="0" smtClean="0">
                <a:cs typeface="+mn-ea"/>
                <a:sym typeface="+mn-lt"/>
              </a:rPr>
              <a:t>-agent</a:t>
            </a:r>
            <a:r>
              <a:rPr lang="zh-CN" altLang="en-US" dirty="0" smtClean="0">
                <a:cs typeface="+mn-ea"/>
                <a:sym typeface="+mn-lt"/>
              </a:rPr>
              <a:t>位置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6.3 </a:t>
            </a:r>
            <a:r>
              <a:rPr lang="zh-CN" altLang="en-US" dirty="0">
                <a:cs typeface="+mn-ea"/>
                <a:sym typeface="+mn-lt"/>
              </a:rPr>
              <a:t>从虚拟路由器命名</a:t>
            </a:r>
            <a:r>
              <a:rPr lang="zh-CN" altLang="en-US" dirty="0" smtClean="0">
                <a:cs typeface="+mn-ea"/>
                <a:sym typeface="+mn-lt"/>
              </a:rPr>
              <a:t>空间</a:t>
            </a:r>
            <a:r>
              <a:rPr lang="en-US" altLang="zh-CN" dirty="0" smtClean="0">
                <a:cs typeface="+mn-ea"/>
                <a:sym typeface="+mn-lt"/>
              </a:rPr>
              <a:t>ping</a:t>
            </a:r>
            <a:r>
              <a:rPr lang="zh-CN" altLang="en-US" dirty="0" smtClean="0">
                <a:cs typeface="+mn-ea"/>
                <a:sym typeface="+mn-lt"/>
              </a:rPr>
              <a:t>虚拟机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91245" y="2384883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nova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interface-list INSTANCE_ID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91245" y="3430608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neutron l3-agent-list-hosting-router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ROUTER_ID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691245" y="4401107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qrouter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-ROUTER_ID</a:t>
            </a:r>
            <a:r>
              <a:rPr lang="en-US" altLang="zh-CN" sz="1800" i="1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ping INSTANCE_IP_ADDRESS </a:t>
            </a:r>
            <a:endParaRPr lang="en-US" altLang="zh-CN" sz="1800" i="1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691245" y="4941826"/>
            <a:ext cx="9445315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5725" fontAlgn="auto">
              <a:spcBef>
                <a:spcPts val="635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$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netns</a:t>
            </a:r>
            <a:r>
              <a:rPr lang="en-US" altLang="zh-CN" sz="1800" dirty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exec </a:t>
            </a:r>
            <a:r>
              <a:rPr lang="en-US" altLang="zh-CN" sz="1800" dirty="0" err="1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qrouter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-ROUTER_ID</a:t>
            </a:r>
            <a:r>
              <a:rPr lang="en-US" altLang="zh-CN" sz="1800" i="1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rgbClr val="D9D1E9"/>
                </a:solidFill>
                <a:latin typeface="+mn-lt"/>
                <a:ea typeface="+mn-ea"/>
                <a:cs typeface="+mn-ea"/>
                <a:sym typeface="+mn-lt"/>
              </a:rPr>
              <a:t>ping INSTANCE_FLOATING_IP </a:t>
            </a:r>
            <a:endParaRPr lang="en-US" altLang="zh-CN" sz="1800" i="1" dirty="0" smtClean="0">
              <a:solidFill>
                <a:srgbClr val="D9D1E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30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Nova</a:t>
            </a:r>
            <a:r>
              <a:rPr lang="zh-CN" altLang="en-US" dirty="0">
                <a:latin typeface="+mn-lt"/>
                <a:cs typeface="+mn-ea"/>
                <a:sym typeface="+mn-lt"/>
              </a:rPr>
              <a:t>计算故障处理准备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在开始排除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计算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故障前，建议提前准备：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检查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相关服务是否正常工作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检查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日志</a:t>
            </a: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1667507" y="2386492"/>
            <a:ext cx="8640961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nova service-list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2797"/>
              </p:ext>
            </p:extLst>
          </p:nvPr>
        </p:nvGraphicFramePr>
        <p:xfrm>
          <a:off x="1677420" y="3773172"/>
          <a:ext cx="8631046" cy="13508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64741"/>
                <a:gridCol w="5945241"/>
                <a:gridCol w="1121064"/>
              </a:tblGrid>
              <a:tr h="3060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日志类型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日志路径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rgbClr val="D4CCE3"/>
                          </a:solidFill>
                          <a:effectLst/>
                          <a:sym typeface="+mn-lt"/>
                        </a:rPr>
                        <a:t>所在节点</a:t>
                      </a:r>
                      <a:endParaRPr lang="zh-CN" altLang="en-US" sz="1600" b="0" i="0" u="none" strike="noStrike" dirty="0">
                        <a:solidFill>
                          <a:srgbClr val="D4CCE3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nova-*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kern="12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/log/nova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kern="1200" dirty="0" smtClean="0">
                          <a:effectLst/>
                          <a:sym typeface="+mn-lt"/>
                        </a:rPr>
                        <a:t>控制节点</a:t>
                      </a:r>
                      <a:endParaRPr lang="zh-CN" alt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177800">
                <a:tc>
                  <a:txBody>
                    <a:bodyPr/>
                    <a:lstStyle/>
                    <a:p>
                      <a:r>
                        <a:rPr lang="en-US" sz="1600" u="none" strike="noStrike" kern="1200" dirty="0" err="1">
                          <a:effectLst/>
                          <a:sym typeface="+mn-lt"/>
                        </a:rPr>
                        <a:t>libvirt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kern="12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/log/</a:t>
                      </a:r>
                      <a:r>
                        <a:rPr lang="en-US" sz="1600" u="none" strike="noStrike" kern="1200" dirty="0" err="1">
                          <a:effectLst/>
                          <a:sym typeface="+mn-lt"/>
                        </a:rPr>
                        <a:t>libvirt</a:t>
                      </a:r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/libvirtd.log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dirty="0" smtClean="0">
                          <a:effectLst/>
                          <a:sym typeface="+mn-lt"/>
                        </a:rPr>
                        <a:t>计算节点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7800"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dirty="0" smtClean="0">
                          <a:effectLst/>
                          <a:sym typeface="+mn-lt"/>
                        </a:rPr>
                        <a:t>VM Console</a:t>
                      </a:r>
                      <a:endParaRPr lang="zh-CN" alt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600" u="none" strike="noStrike" kern="12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/lib/nova/instances/instance-</a:t>
                      </a:r>
                      <a:r>
                        <a:rPr lang="en-US" sz="1600" u="none" strike="noStrike" kern="1200" dirty="0" smtClean="0">
                          <a:effectLst/>
                          <a:sym typeface="+mn-lt"/>
                        </a:rPr>
                        <a:t>&lt;id</a:t>
                      </a:r>
                      <a:r>
                        <a:rPr lang="en-US" sz="1600" u="none" strike="noStrike" kern="1200" dirty="0">
                          <a:effectLst/>
                          <a:sym typeface="+mn-lt"/>
                        </a:rPr>
                        <a:t>&gt;/console.log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dirty="0" smtClean="0">
                          <a:effectLst/>
                          <a:sym typeface="+mn-lt"/>
                        </a:rPr>
                        <a:t>计算节点</a:t>
                      </a:r>
                      <a:endParaRPr lang="en-US" sz="1600" b="0" i="0" u="none" strike="noStrike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</a:tbl>
          </a:graphicData>
        </a:graphic>
      </p:graphicFrame>
      <p:sp>
        <p:nvSpPr>
          <p:cNvPr id="6" name="object 7"/>
          <p:cNvSpPr txBox="1">
            <a:spLocks/>
          </p:cNvSpPr>
          <p:nvPr/>
        </p:nvSpPr>
        <p:spPr>
          <a:xfrm>
            <a:off x="1667507" y="5264781"/>
            <a:ext cx="8640961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sv-SE" altLang="zh-CN" dirty="0">
                <a:latin typeface="+mn-lt"/>
                <a:cs typeface="+mn-ea"/>
                <a:sym typeface="+mn-lt"/>
              </a:rPr>
              <a:t>grep -E -R -i "trace|error"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/var/log/nova/*.log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8" name="object 7"/>
          <p:cNvSpPr txBox="1">
            <a:spLocks/>
          </p:cNvSpPr>
          <p:nvPr/>
        </p:nvSpPr>
        <p:spPr>
          <a:xfrm>
            <a:off x="1667507" y="2852935"/>
            <a:ext cx="8640961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service nova-compute status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1667507" y="5734864"/>
            <a:ext cx="8640960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lnav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/var/log/nova/*.log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97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Nova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- No valid host was found 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故障现象：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创建虚拟机时，提示“</a:t>
            </a:r>
            <a:r>
              <a:rPr lang="en-US" altLang="zh-CN" dirty="0">
                <a:cs typeface="+mn-ea"/>
                <a:sym typeface="+mn-lt"/>
              </a:rPr>
              <a:t>No valid host was </a:t>
            </a:r>
            <a:r>
              <a:rPr lang="en-US" altLang="zh-CN" dirty="0" smtClean="0">
                <a:cs typeface="+mn-ea"/>
                <a:sym typeface="+mn-lt"/>
              </a:rPr>
              <a:t>found</a:t>
            </a:r>
            <a:r>
              <a:rPr lang="zh-CN" altLang="en-US" dirty="0" smtClean="0">
                <a:cs typeface="+mn-ea"/>
                <a:sym typeface="+mn-lt"/>
              </a:rPr>
              <a:t>”，创建失败。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故障分析：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/nova/</a:t>
            </a:r>
            <a:r>
              <a:rPr lang="en-US" altLang="zh-CN" dirty="0" err="1">
                <a:cs typeface="+mn-ea"/>
                <a:sym typeface="+mn-lt"/>
              </a:rPr>
              <a:t>nova.conf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配置的</a:t>
            </a:r>
            <a:r>
              <a:rPr lang="en-US" altLang="zh-CN" dirty="0">
                <a:cs typeface="+mn-ea"/>
                <a:sym typeface="+mn-lt"/>
              </a:rPr>
              <a:t>Filter </a:t>
            </a:r>
            <a:r>
              <a:rPr lang="en-US" altLang="zh-CN" dirty="0" smtClean="0">
                <a:cs typeface="+mn-ea"/>
                <a:sym typeface="+mn-lt"/>
              </a:rPr>
              <a:t>Scheduler</a:t>
            </a:r>
            <a:r>
              <a:rPr lang="zh-CN" altLang="en-US" dirty="0" smtClean="0">
                <a:cs typeface="+mn-ea"/>
                <a:sym typeface="+mn-lt"/>
              </a:rPr>
              <a:t>做调度分配，如果所有调度条件均不满足，就会出现“</a:t>
            </a:r>
            <a:r>
              <a:rPr lang="en-US" altLang="zh-CN" dirty="0">
                <a:cs typeface="+mn-ea"/>
                <a:sym typeface="+mn-lt"/>
              </a:rPr>
              <a:t>No valid host was found</a:t>
            </a:r>
            <a:r>
              <a:rPr lang="zh-CN" altLang="en-US" dirty="0" smtClean="0">
                <a:cs typeface="+mn-ea"/>
                <a:sym typeface="+mn-lt"/>
              </a:rPr>
              <a:t>”，虚拟机创建失败。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en-US" altLang="zh-CN" dirty="0" err="1" smtClean="0">
                <a:cs typeface="+mn-ea"/>
                <a:sym typeface="+mn-lt"/>
              </a:rPr>
              <a:t>scheduler_default_filters</a:t>
            </a:r>
            <a:r>
              <a:rPr lang="en-US" altLang="zh-CN" dirty="0" smtClean="0">
                <a:cs typeface="+mn-ea"/>
                <a:sym typeface="+mn-lt"/>
              </a:rPr>
              <a:t>=RetryFilter,AvailabilityZoneFilter,RamFilter,ComputeFilter,ComputeCapabilitiesFilter,ImagePropertiesFilter,CoreFilter</a:t>
            </a:r>
          </a:p>
          <a:p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Nova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- No valid host was found 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、检查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日志，筛选“</a:t>
            </a:r>
            <a:r>
              <a:rPr lang="en-US" altLang="zh-CN" dirty="0">
                <a:cs typeface="+mn-ea"/>
                <a:sym typeface="+mn-lt"/>
              </a:rPr>
              <a:t>No valid host</a:t>
            </a:r>
            <a:r>
              <a:rPr lang="zh-CN" altLang="en-US" dirty="0" smtClean="0">
                <a:cs typeface="+mn-ea"/>
                <a:sym typeface="+mn-lt"/>
              </a:rPr>
              <a:t>”错误日志，找出</a:t>
            </a:r>
            <a:r>
              <a:rPr lang="en-US" altLang="zh-CN" dirty="0" smtClean="0">
                <a:cs typeface="+mn-ea"/>
                <a:sym typeface="+mn-lt"/>
              </a:rPr>
              <a:t>Request ID</a:t>
            </a:r>
          </a:p>
          <a:p>
            <a:pPr marL="401637" lvl="1" indent="0">
              <a:buNone/>
            </a:pPr>
            <a:endParaRPr lang="en-US" altLang="zh-CN" dirty="0" smtClean="0"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1594800" y="2384883"/>
            <a:ext cx="8640961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Consolas"/>
                <a:ea typeface="+mn-ea"/>
                <a:cs typeface="Consolas"/>
              </a:defRPr>
            </a:lvl1pPr>
          </a:lstStyle>
          <a:p>
            <a:r>
              <a:rPr dirty="0" smtClean="0">
                <a:latin typeface="+mn-lt"/>
                <a:cs typeface="+mn-ea"/>
                <a:sym typeface="+mn-lt"/>
              </a:rPr>
              <a:t>$ </a:t>
            </a:r>
            <a:r>
              <a:rPr lang="sv-SE" altLang="zh-CN" dirty="0">
                <a:latin typeface="+mn-lt"/>
                <a:cs typeface="+mn-ea"/>
                <a:sym typeface="+mn-lt"/>
              </a:rPr>
              <a:t>grep -E -R -i </a:t>
            </a:r>
            <a:r>
              <a:rPr lang="sv-SE" altLang="zh-CN" dirty="0" smtClean="0">
                <a:latin typeface="+mn-lt"/>
                <a:cs typeface="+mn-ea"/>
                <a:sym typeface="+mn-lt"/>
              </a:rPr>
              <a:t>”No valid host" /var/log/nova/*.log</a:t>
            </a:r>
            <a:endParaRPr lang="en-US" dirty="0" smtClean="0">
              <a:latin typeface="+mn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49" y="2852936"/>
            <a:ext cx="9840051" cy="248157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9552384" y="2944279"/>
            <a:ext cx="1512168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8292244" y="4246247"/>
            <a:ext cx="1248318" cy="334881"/>
          </a:xfrm>
          <a:prstGeom prst="wedgeRectCallout">
            <a:avLst>
              <a:gd name="adj1" fmla="val 77359"/>
              <a:gd name="adj2" fmla="val -335712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Request ID</a:t>
            </a:r>
          </a:p>
        </p:txBody>
      </p:sp>
    </p:spTree>
    <p:extLst>
      <p:ext uri="{BB962C8B-B14F-4D97-AF65-F5344CB8AC3E}">
        <p14:creationId xmlns:p14="http://schemas.microsoft.com/office/powerpoint/2010/main" val="9304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Nova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- No valid host was found 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、检查</a:t>
            </a:r>
            <a:r>
              <a:rPr lang="en-US" altLang="zh-CN" dirty="0" smtClean="0">
                <a:cs typeface="+mn-ea"/>
                <a:sym typeface="+mn-lt"/>
              </a:rPr>
              <a:t>Nova</a:t>
            </a:r>
            <a:r>
              <a:rPr lang="zh-CN" altLang="en-US" dirty="0" smtClean="0">
                <a:cs typeface="+mn-ea"/>
                <a:sym typeface="+mn-lt"/>
              </a:rPr>
              <a:t>日志，筛选</a:t>
            </a:r>
            <a:r>
              <a:rPr lang="en-US" altLang="zh-CN" dirty="0" smtClean="0">
                <a:cs typeface="+mn-ea"/>
                <a:sym typeface="+mn-lt"/>
              </a:rPr>
              <a:t>Request ID</a:t>
            </a:r>
            <a:r>
              <a:rPr lang="zh-CN" altLang="en-US" dirty="0" smtClean="0">
                <a:cs typeface="+mn-ea"/>
                <a:sym typeface="+mn-lt"/>
              </a:rPr>
              <a:t>所有记录，找出故障详细原因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1594800" y="2384883"/>
            <a:ext cx="8640961" cy="374904"/>
          </a:xfrm>
          <a:prstGeom prst="rect">
            <a:avLst/>
          </a:prstGeom>
          <a:solidFill>
            <a:srgbClr val="2C0822"/>
          </a:solidFill>
        </p:spPr>
        <p:txBody>
          <a:bodyPr vert="horz" wrap="square" lIns="0" tIns="80645" rIns="0" bIns="0" rtlCol="0">
            <a:spAutoFit/>
          </a:bodyPr>
          <a:lstStyle>
            <a:defPPr>
              <a:defRPr lang="zh-CN"/>
            </a:defPPr>
            <a:lvl1pPr marL="85725" fontAlgn="auto">
              <a:spcBef>
                <a:spcPts val="635"/>
              </a:spcBef>
              <a:spcAft>
                <a:spcPts val="0"/>
              </a:spcAft>
              <a:defRPr sz="1800">
                <a:solidFill>
                  <a:srgbClr val="D9D1E9"/>
                </a:solidFill>
                <a:latin typeface="+mn-lt"/>
                <a:ea typeface="+mn-ea"/>
                <a:cs typeface="+mn-ea"/>
              </a:defRPr>
            </a:lvl1pPr>
          </a:lstStyle>
          <a:p>
            <a:r>
              <a:rPr dirty="0">
                <a:sym typeface="+mn-lt"/>
              </a:rPr>
              <a:t>$ </a:t>
            </a:r>
            <a:r>
              <a:rPr lang="sv-SE" altLang="zh-CN" dirty="0">
                <a:sym typeface="+mn-lt"/>
              </a:rPr>
              <a:t>grep Request_ID /var/log/nova/*.log</a:t>
            </a:r>
            <a:endParaRPr lang="en-US" dirty="0"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31" y="2857200"/>
            <a:ext cx="9835769" cy="26126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30" y="3933056"/>
            <a:ext cx="9835769" cy="1937467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 bwMode="auto">
          <a:xfrm>
            <a:off x="9552384" y="3851001"/>
            <a:ext cx="1512168" cy="327705"/>
          </a:xfrm>
          <a:prstGeom prst="ellipse">
            <a:avLst/>
          </a:prstGeom>
          <a:noFill/>
          <a:ln w="19050" cap="flat" cmpd="sng" algn="ctr">
            <a:solidFill>
              <a:srgbClr val="F66F6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6312024" y="3178981"/>
            <a:ext cx="2004486" cy="334881"/>
          </a:xfrm>
          <a:prstGeom prst="wedgeRectCallout">
            <a:avLst>
              <a:gd name="adj1" fmla="val 111089"/>
              <a:gd name="adj2" fmla="val 182858"/>
            </a:avLst>
          </a:prstGeom>
          <a:solidFill>
            <a:srgbClr val="15B0E8"/>
          </a:solidFill>
          <a:ln w="19050" algn="ctr">
            <a:solidFill>
              <a:srgbClr val="15B0E8"/>
            </a:solidFill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ompute_filter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失败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00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Nova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故障案例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- No valid host was found 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故障处理过程：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、根据不同调度器故障，采用不同故障处理方法</a:t>
            </a:r>
            <a:endParaRPr lang="en-US" altLang="zh-CN" dirty="0" smtClean="0"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13049"/>
              </p:ext>
            </p:extLst>
          </p:nvPr>
        </p:nvGraphicFramePr>
        <p:xfrm>
          <a:off x="1008064" y="2348880"/>
          <a:ext cx="10452532" cy="3210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33587"/>
                <a:gridCol w="2410333"/>
                <a:gridCol w="5508612"/>
              </a:tblGrid>
              <a:tr h="334836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调度器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故障处理方法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故障处理动作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0E8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CoreFilter</a:t>
                      </a:r>
                      <a:endParaRPr lang="en-US" altLang="zh-CN" sz="1800" dirty="0" smtClean="0">
                        <a:sym typeface="+mn-lt"/>
                      </a:endParaRPr>
                    </a:p>
                    <a:p>
                      <a:r>
                        <a:rPr lang="en-US" altLang="zh-CN" sz="1800" dirty="0" err="1" smtClean="0">
                          <a:sym typeface="+mn-lt"/>
                        </a:rPr>
                        <a:t>RamFilter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检查主机可用资源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ym typeface="+mn-lt"/>
                        </a:rPr>
                        <a:t>nova hypervisor-stats</a:t>
                      </a:r>
                      <a:endParaRPr lang="en-US" altLang="zh-CN" sz="18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检查超分配参数</a:t>
                      </a:r>
                      <a:endParaRPr lang="en-US" altLang="zh-CN" sz="1800" dirty="0" smtClean="0">
                        <a:sym typeface="+mn-lt"/>
                      </a:endParaRP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/</a:t>
                      </a:r>
                      <a:r>
                        <a:rPr lang="en-US" altLang="zh-CN" sz="1800" dirty="0" err="1" smtClean="0">
                          <a:sym typeface="+mn-lt"/>
                        </a:rPr>
                        <a:t>etc</a:t>
                      </a:r>
                      <a:r>
                        <a:rPr lang="en-US" altLang="zh-CN" sz="1800" dirty="0" smtClean="0">
                          <a:sym typeface="+mn-lt"/>
                        </a:rPr>
                        <a:t>/nova/</a:t>
                      </a:r>
                      <a:r>
                        <a:rPr lang="en-US" altLang="zh-CN" sz="1800" dirty="0" err="1" smtClean="0">
                          <a:sym typeface="+mn-lt"/>
                        </a:rPr>
                        <a:t>nova.conf</a:t>
                      </a:r>
                    </a:p>
                    <a:p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cpu_allocation_ratio</a:t>
                      </a:r>
                      <a:r>
                        <a:rPr lang="en-US" altLang="zh-CN" sz="1800" dirty="0" smtClean="0">
                          <a:sym typeface="+mn-lt"/>
                        </a:rPr>
                        <a:t> = 16.0 (</a:t>
                      </a:r>
                      <a:r>
                        <a:rPr lang="zh-CN" altLang="en-US" sz="1800" dirty="0" smtClean="0">
                          <a:sym typeface="+mn-lt"/>
                        </a:rPr>
                        <a:t>节点物理</a:t>
                      </a:r>
                      <a:r>
                        <a:rPr lang="en-US" altLang="zh-CN" sz="1800" dirty="0" smtClean="0">
                          <a:sym typeface="+mn-lt"/>
                        </a:rPr>
                        <a:t>CPU</a:t>
                      </a:r>
                      <a:r>
                        <a:rPr lang="zh-CN" altLang="en-US" sz="1800" dirty="0" smtClean="0">
                          <a:sym typeface="+mn-lt"/>
                        </a:rPr>
                        <a:t>*</a:t>
                      </a:r>
                      <a:r>
                        <a:rPr lang="en-US" altLang="zh-CN" sz="1800" dirty="0" smtClean="0">
                          <a:sym typeface="+mn-lt"/>
                        </a:rPr>
                        <a:t>16)</a:t>
                      </a:r>
                    </a:p>
                    <a:p>
                      <a:r>
                        <a:rPr lang="en-US" altLang="zh-CN" sz="1800" dirty="0" err="1" smtClean="0">
                          <a:sym typeface="+mn-lt"/>
                        </a:rPr>
                        <a:t>ram_allocation_ratio</a:t>
                      </a:r>
                      <a:r>
                        <a:rPr lang="en-US" altLang="zh-CN" sz="1800" dirty="0" smtClean="0">
                          <a:sym typeface="+mn-lt"/>
                        </a:rPr>
                        <a:t> = 1.5 (</a:t>
                      </a:r>
                      <a:r>
                        <a:rPr lang="zh-CN" altLang="en-US" sz="1800" dirty="0" smtClean="0">
                          <a:sym typeface="+mn-lt"/>
                        </a:rPr>
                        <a:t>节点物理内存</a:t>
                      </a:r>
                      <a:r>
                        <a:rPr lang="en-US" altLang="zh-CN" sz="1800" dirty="0" smtClean="0">
                          <a:sym typeface="+mn-lt"/>
                        </a:rPr>
                        <a:t>*1.5)</a:t>
                      </a:r>
                    </a:p>
                    <a:p>
                      <a:r>
                        <a:rPr lang="en-US" altLang="zh-CN" sz="1800" dirty="0" err="1" smtClean="0">
                          <a:sym typeface="+mn-lt"/>
                        </a:rPr>
                        <a:t>reserved_host_memory_mb</a:t>
                      </a:r>
                      <a:r>
                        <a:rPr lang="en-US" altLang="zh-CN" sz="1800" dirty="0" smtClean="0">
                          <a:sym typeface="+mn-lt"/>
                        </a:rPr>
                        <a:t>=512 (</a:t>
                      </a:r>
                      <a:r>
                        <a:rPr lang="zh-CN" altLang="en-US" sz="1800" dirty="0" smtClean="0">
                          <a:sym typeface="+mn-lt"/>
                        </a:rPr>
                        <a:t>预留，虚拟机不能使用</a:t>
                      </a:r>
                      <a:r>
                        <a:rPr lang="en-US" altLang="zh-CN" sz="1800" dirty="0" smtClean="0">
                          <a:sym typeface="+mn-lt"/>
                        </a:rPr>
                        <a:t>)</a:t>
                      </a:r>
                      <a:endParaRPr lang="en-US" altLang="zh-CN" sz="18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RetryFilter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检查</a:t>
                      </a:r>
                      <a:r>
                        <a:rPr lang="en-US" altLang="zh-CN" sz="1800" dirty="0" smtClean="0">
                          <a:sym typeface="+mn-lt"/>
                        </a:rPr>
                        <a:t>hypervisor</a:t>
                      </a:r>
                      <a:r>
                        <a:rPr lang="zh-CN" altLang="en-US" sz="1800" dirty="0" smtClean="0">
                          <a:sym typeface="+mn-lt"/>
                        </a:rPr>
                        <a:t>状态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ym typeface="+mn-lt"/>
                        </a:rPr>
                        <a:t>service</a:t>
                      </a:r>
                      <a:r>
                        <a:rPr lang="en-US" altLang="zh-CN" sz="1800" baseline="0" dirty="0" smtClean="0">
                          <a:sym typeface="+mn-lt"/>
                        </a:rPr>
                        <a:t> nova-compute status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AvailabilityZoneFilter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检查</a:t>
                      </a:r>
                      <a:r>
                        <a:rPr lang="en-US" altLang="zh-CN" sz="1800" dirty="0" smtClean="0">
                          <a:sym typeface="+mn-lt"/>
                        </a:rPr>
                        <a:t>AZ</a:t>
                      </a:r>
                      <a:r>
                        <a:rPr lang="zh-CN" altLang="en-US" sz="1800" dirty="0" smtClean="0">
                          <a:sym typeface="+mn-lt"/>
                        </a:rPr>
                        <a:t>中是否有</a:t>
                      </a:r>
                      <a:r>
                        <a:rPr lang="en-US" altLang="zh-CN" sz="1800" dirty="0" smtClean="0">
                          <a:sym typeface="+mn-lt"/>
                        </a:rPr>
                        <a:t>hypervisor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openstack</a:t>
                      </a:r>
                      <a:r>
                        <a:rPr lang="en-US" altLang="zh-CN" sz="1800" dirty="0" smtClean="0">
                          <a:sym typeface="+mn-lt"/>
                        </a:rPr>
                        <a:t> availability zone list</a:t>
                      </a: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nova service-list --binary nova-compute</a:t>
                      </a:r>
                    </a:p>
                    <a:p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lt"/>
              </a:rPr>
              <a:t>Nova</a:t>
            </a:r>
            <a:r>
              <a:rPr lang="zh-CN" altLang="en-US" smtClean="0">
                <a:sym typeface="+mn-lt"/>
              </a:rPr>
              <a:t>故障案例</a:t>
            </a:r>
            <a:r>
              <a:rPr lang="en-US" altLang="zh-CN" smtClean="0">
                <a:sym typeface="+mn-lt"/>
              </a:rPr>
              <a:t> - No valid host was found </a:t>
            </a:r>
            <a:endParaRPr lang="zh-CN" altLang="en-US" dirty="0" smtClean="0">
              <a:sym typeface="+mn-lt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>
                <a:sym typeface="+mn-lt"/>
              </a:rPr>
              <a:t>故障处理过程：</a:t>
            </a:r>
            <a:endParaRPr lang="en-US" altLang="zh-CN" smtClean="0">
              <a:sym typeface="+mn-lt"/>
            </a:endParaRPr>
          </a:p>
          <a:p>
            <a:pPr lvl="1"/>
            <a:r>
              <a:rPr lang="en-US" altLang="zh-CN" smtClean="0">
                <a:sym typeface="+mn-lt"/>
              </a:rPr>
              <a:t>3</a:t>
            </a:r>
            <a:r>
              <a:rPr lang="zh-CN" altLang="en-US" smtClean="0">
                <a:sym typeface="+mn-lt"/>
              </a:rPr>
              <a:t>、根据不同调度器故障，采用不同故障处理方法</a:t>
            </a:r>
            <a:endParaRPr lang="en-US" altLang="zh-CN" dirty="0" smtClean="0"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194334"/>
              </p:ext>
            </p:extLst>
          </p:nvPr>
        </p:nvGraphicFramePr>
        <p:xfrm>
          <a:off x="1008064" y="2348880"/>
          <a:ext cx="10452532" cy="3383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68257"/>
                <a:gridCol w="2595743"/>
                <a:gridCol w="4788532"/>
              </a:tblGrid>
              <a:tr h="334836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调度器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故障处理方法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故障处理动作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ComputeFilter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ym typeface="+mn-lt"/>
                        </a:rPr>
                        <a:t>检查是否有正常工作的计算节点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ym typeface="+mn-lt"/>
                        </a:rPr>
                        <a:t>nova service-list --binary nova-compute</a:t>
                      </a:r>
                    </a:p>
                    <a:p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ComputeCapabilitiesFilter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ym typeface="+mn-lt"/>
                        </a:rPr>
                        <a:t>检查</a:t>
                      </a:r>
                      <a:r>
                        <a:rPr lang="en-US" altLang="zh-CN" sz="1800" dirty="0" smtClean="0">
                          <a:sym typeface="+mn-lt"/>
                        </a:rPr>
                        <a:t>Hypervisor</a:t>
                      </a:r>
                      <a:r>
                        <a:rPr lang="zh-CN" altLang="en-US" sz="1800" dirty="0" smtClean="0">
                          <a:sym typeface="+mn-lt"/>
                        </a:rPr>
                        <a:t>是否能满足</a:t>
                      </a:r>
                      <a:r>
                        <a:rPr lang="en-US" altLang="zh-CN" sz="1800" dirty="0" smtClean="0">
                          <a:sym typeface="+mn-lt"/>
                        </a:rPr>
                        <a:t>Flavor</a:t>
                      </a:r>
                      <a:r>
                        <a:rPr lang="zh-CN" altLang="en-US" sz="1800" dirty="0" smtClean="0">
                          <a:sym typeface="+mn-lt"/>
                        </a:rPr>
                        <a:t>定义的所有属性和自定义参数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openstack</a:t>
                      </a:r>
                      <a:r>
                        <a:rPr lang="en-US" altLang="zh-CN" sz="1800" dirty="0" smtClean="0">
                          <a:sym typeface="+mn-lt"/>
                        </a:rPr>
                        <a:t> flavor list</a:t>
                      </a:r>
                    </a:p>
                    <a:p>
                      <a:r>
                        <a:rPr lang="en-US" altLang="zh-CN" sz="1800" dirty="0" err="1" smtClean="0">
                          <a:sym typeface="+mn-lt"/>
                        </a:rPr>
                        <a:t>openstack</a:t>
                      </a:r>
                      <a:r>
                        <a:rPr lang="en-US" altLang="zh-CN" sz="1800" dirty="0" smtClean="0">
                          <a:sym typeface="+mn-lt"/>
                        </a:rPr>
                        <a:t> flavor show &lt;ID&gt;</a:t>
                      </a: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nova hypervisor-list</a:t>
                      </a: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nova hypervisor-show &lt;ID&gt;</a:t>
                      </a:r>
                      <a:endParaRPr lang="en-US" altLang="zh-CN" sz="18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ImagePropertiesFilter</a:t>
                      </a:r>
                      <a:endParaRPr lang="zh-CN" altLang="en-US"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ym typeface="+mn-lt"/>
                        </a:rPr>
                        <a:t>检查</a:t>
                      </a:r>
                      <a:r>
                        <a:rPr lang="en-US" altLang="zh-CN" sz="1800" dirty="0" smtClean="0">
                          <a:sym typeface="+mn-lt"/>
                        </a:rPr>
                        <a:t>Hypervisor</a:t>
                      </a:r>
                      <a:r>
                        <a:rPr lang="zh-CN" altLang="en-US" sz="1800" dirty="0" smtClean="0">
                          <a:sym typeface="+mn-lt"/>
                        </a:rPr>
                        <a:t>是否能满足</a:t>
                      </a:r>
                      <a:r>
                        <a:rPr lang="en-US" altLang="zh-CN" sz="1800" dirty="0" smtClean="0">
                          <a:sym typeface="+mn-lt"/>
                        </a:rPr>
                        <a:t>Image</a:t>
                      </a:r>
                      <a:r>
                        <a:rPr lang="zh-CN" altLang="en-US" sz="1800" dirty="0" smtClean="0">
                          <a:sym typeface="+mn-lt"/>
                        </a:rPr>
                        <a:t>定义的所有属性和自定义参数</a:t>
                      </a:r>
                      <a:endParaRPr lang="zh-CN" altLang="en-US" sz="18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ym typeface="+mn-lt"/>
                        </a:rPr>
                        <a:t>openstack</a:t>
                      </a:r>
                      <a:r>
                        <a:rPr lang="en-US" altLang="zh-CN" sz="1800" dirty="0" smtClean="0">
                          <a:sym typeface="+mn-lt"/>
                        </a:rPr>
                        <a:t> image list</a:t>
                      </a:r>
                    </a:p>
                    <a:p>
                      <a:r>
                        <a:rPr lang="en-US" altLang="zh-CN" sz="1800" dirty="0" err="1" smtClean="0">
                          <a:sym typeface="+mn-lt"/>
                        </a:rPr>
                        <a:t>openstack</a:t>
                      </a:r>
                      <a:r>
                        <a:rPr lang="en-US" altLang="zh-CN" sz="1800" dirty="0" smtClean="0">
                          <a:sym typeface="+mn-lt"/>
                        </a:rPr>
                        <a:t> image show &lt;ID&gt;</a:t>
                      </a: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nova hypervisor-list</a:t>
                      </a:r>
                    </a:p>
                    <a:p>
                      <a:r>
                        <a:rPr lang="en-US" altLang="zh-CN" sz="1800" dirty="0" smtClean="0">
                          <a:sym typeface="+mn-lt"/>
                        </a:rPr>
                        <a:t>nova hypervisor-show &lt;ID&gt;</a:t>
                      </a:r>
                      <a:endParaRPr lang="en-US" altLang="zh-CN" sz="1800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5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OpenStack</a:t>
            </a:r>
            <a:r>
              <a:rPr lang="zh-CN" altLang="en-US" b="1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故障处理基础</a:t>
            </a:r>
            <a:endParaRPr lang="en-US" altLang="zh-CN" b="1" dirty="0" smtClean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故障处理工具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典型故障处理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动手实验：故障处理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故障处理相关项目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0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故障处理基础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故障处理工具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典型故障处理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OpenStack</a:t>
            </a:r>
            <a:r>
              <a:rPr lang="zh-CN" altLang="en-US" b="1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动手实验：故障</a:t>
            </a:r>
            <a:r>
              <a:rPr lang="zh-CN" altLang="en-US" b="1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处理</a:t>
            </a:r>
            <a:endParaRPr lang="en-US" altLang="zh-CN" b="1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故障处理相关项目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2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动手实验：使用日志、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CLI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处理故障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日志查看</a:t>
            </a:r>
          </a:p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认证失败处理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虚拟机实例创建失败处理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分配浮动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失败处理</a:t>
            </a:r>
          </a:p>
        </p:txBody>
      </p:sp>
    </p:spTree>
    <p:extLst>
      <p:ext uri="{BB962C8B-B14F-4D97-AF65-F5344CB8AC3E}">
        <p14:creationId xmlns:p14="http://schemas.microsoft.com/office/powerpoint/2010/main" val="24888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ym typeface="+mn-lt"/>
              </a:rPr>
              <a:t>OpenStack</a:t>
            </a:r>
            <a:r>
              <a:rPr lang="zh-CN" altLang="en-US" dirty="0" smtClean="0">
                <a:sym typeface="+mn-lt"/>
              </a:rPr>
              <a:t>故障处理基础</a:t>
            </a:r>
            <a:endParaRPr lang="en-US" altLang="zh-CN" dirty="0" smtClean="0">
              <a:sym typeface="+mn-lt"/>
            </a:endParaRPr>
          </a:p>
          <a:p>
            <a:r>
              <a:rPr lang="en-US" altLang="zh-CN" dirty="0" smtClean="0">
                <a:sym typeface="+mn-lt"/>
              </a:rPr>
              <a:t>OpenStack</a:t>
            </a:r>
            <a:r>
              <a:rPr lang="zh-CN" altLang="en-US" dirty="0" smtClean="0">
                <a:sym typeface="+mn-lt"/>
              </a:rPr>
              <a:t>故障处理工具</a:t>
            </a:r>
            <a:endParaRPr lang="en-US" altLang="zh-CN" dirty="0" smtClean="0">
              <a:sym typeface="+mn-lt"/>
            </a:endParaRPr>
          </a:p>
          <a:p>
            <a:r>
              <a:rPr lang="en-US" altLang="zh-CN" dirty="0" smtClean="0">
                <a:sym typeface="+mn-lt"/>
              </a:rPr>
              <a:t>OpenStack</a:t>
            </a:r>
            <a:r>
              <a:rPr lang="zh-CN" altLang="en-US" dirty="0" smtClean="0">
                <a:sym typeface="+mn-lt"/>
              </a:rPr>
              <a:t>典型故障处理</a:t>
            </a:r>
            <a:endParaRPr lang="en-US" altLang="zh-CN" dirty="0" smtClean="0">
              <a:sym typeface="+mn-lt"/>
            </a:endParaRPr>
          </a:p>
          <a:p>
            <a:r>
              <a:rPr lang="en-US" altLang="zh-CN" dirty="0" smtClean="0">
                <a:sym typeface="+mn-lt"/>
              </a:rPr>
              <a:t>OpenStack</a:t>
            </a:r>
            <a:r>
              <a:rPr lang="zh-CN" altLang="en-US" dirty="0" smtClean="0">
                <a:sym typeface="+mn-lt"/>
              </a:rPr>
              <a:t>动手实验：故障处理</a:t>
            </a:r>
            <a:endParaRPr lang="en-US" altLang="zh-CN" dirty="0" smtClean="0">
              <a:sym typeface="+mn-lt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sym typeface="+mn-lt"/>
              </a:rPr>
              <a:t>OpenStack</a:t>
            </a:r>
            <a:r>
              <a:rPr lang="zh-CN" altLang="en-US" b="1" dirty="0" smtClean="0">
                <a:solidFill>
                  <a:schemeClr val="tx1"/>
                </a:solidFill>
                <a:sym typeface="+mn-lt"/>
              </a:rPr>
              <a:t>故障处理相关项目</a:t>
            </a:r>
            <a:endParaRPr lang="zh-CN" altLang="en-US" b="1" dirty="0">
              <a:solidFill>
                <a:schemeClr val="tx1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81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根因分析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Vitrage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1764" y="1348544"/>
            <a:ext cx="4752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VITRAGE</a:t>
            </a: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根因分析服务</a:t>
            </a:r>
            <a:endParaRPr lang="en-US" altLang="zh-CN" sz="1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首次出现在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Newton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”版本中。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7507" y="2875509"/>
            <a:ext cx="980535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简介</a:t>
            </a:r>
            <a:endParaRPr lang="en-US" altLang="zh-CN" sz="2000" dirty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err="1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Vitrage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提供故障根本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原因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分析。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err="1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Vitrage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能够组织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，分析和可视化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警报和事件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，给出问题出现的根本原因，并能提前预测可能出现的问题点。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67508" y="4253026"/>
            <a:ext cx="442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依赖的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1523" y="4709830"/>
            <a:ext cx="1475511" cy="1599490"/>
            <a:chOff x="1811523" y="4805733"/>
            <a:chExt cx="1475511" cy="1599490"/>
          </a:xfrm>
        </p:grpSpPr>
        <p:pic>
          <p:nvPicPr>
            <p:cNvPr id="7" name="Picture 2" descr="https://www.openstack.org/software/images/mascots/keyston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3" y="4805733"/>
              <a:ext cx="1475511" cy="123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 bwMode="auto">
            <a:xfrm>
              <a:off x="1955865" y="6039565"/>
              <a:ext cx="1186826" cy="365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800" dirty="0" smtClean="0">
                  <a:latin typeface="+mn-lt"/>
                  <a:ea typeface="+mn-ea"/>
                  <a:cs typeface="+mn-ea"/>
                  <a:sym typeface="+mn-lt"/>
                </a:rPr>
                <a:t>Keystone</a:t>
              </a:r>
              <a:endParaRPr lang="zh-CN" altLang="en-US" sz="1800" dirty="0" smtClea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074" name="Picture 2" descr="https://www.openstack.org/software/images/mascots/vitrage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08" y="1029383"/>
            <a:ext cx="2051575" cy="17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6096000" y="4253026"/>
            <a:ext cx="5330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帮助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故障处理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预防故障，出现故障时帮助找出故障根本原因。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4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cs typeface="+mn-ea"/>
                <a:sym typeface="+mn-lt"/>
              </a:rPr>
              <a:t>告警</a:t>
            </a:r>
            <a:r>
              <a:rPr lang="en-US" altLang="zh-CN" smtClean="0">
                <a:latin typeface="+mn-lt"/>
                <a:cs typeface="+mn-ea"/>
                <a:sym typeface="+mn-lt"/>
              </a:rPr>
              <a:t>Aodh</a:t>
            </a:r>
            <a:endParaRPr lang="zh-CN" altLang="en-US" smtClean="0">
              <a:latin typeface="+mn-lt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1764" y="1348544"/>
            <a:ext cx="4752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AODH</a:t>
            </a: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告警</a:t>
            </a:r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1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首次出现在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Liberty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”版本中。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7507" y="2875509"/>
            <a:ext cx="9805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简介</a:t>
            </a:r>
            <a:endParaRPr lang="en-US" altLang="zh-CN" sz="2000" dirty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err="1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Aodh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提供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资源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告警服务。</a:t>
            </a:r>
          </a:p>
          <a:p>
            <a:pPr lvl="0"/>
            <a:r>
              <a:rPr lang="en-US" altLang="zh-CN" sz="1800" dirty="0" err="1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Aodh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主要基于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ceilometer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所获取的测量值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或者事件，当达到告警阈值时，自动触发告警。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67508" y="4253026"/>
            <a:ext cx="442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依赖的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11523" y="4709830"/>
            <a:ext cx="1475511" cy="1599490"/>
            <a:chOff x="1811523" y="4805733"/>
            <a:chExt cx="1475511" cy="1599490"/>
          </a:xfrm>
        </p:grpSpPr>
        <p:pic>
          <p:nvPicPr>
            <p:cNvPr id="8" name="Picture 2" descr="https://www.openstack.org/software/images/mascots/keyston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3" y="4805733"/>
              <a:ext cx="1475511" cy="123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/>
            <p:cNvSpPr txBox="1"/>
            <p:nvPr/>
          </p:nvSpPr>
          <p:spPr bwMode="auto">
            <a:xfrm>
              <a:off x="1955865" y="6039565"/>
              <a:ext cx="1186826" cy="365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800" dirty="0" smtClean="0">
                  <a:latin typeface="+mn-lt"/>
                  <a:ea typeface="+mn-ea"/>
                  <a:cs typeface="+mn-ea"/>
                  <a:sym typeface="+mn-lt"/>
                </a:rPr>
                <a:t>Keystone</a:t>
              </a:r>
              <a:endParaRPr lang="zh-CN" altLang="en-US" sz="1800" dirty="0" smtClea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096000" y="4253026"/>
            <a:ext cx="5330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帮助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故障处理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监控资源状态，产生故障告警事件和消息。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122" name="Picture 2" descr="https://www.openstack.org/software/images/mascots/barbican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08" y="1029383"/>
            <a:ext cx="2051575" cy="17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监控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Monasca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1764" y="1348544"/>
            <a:ext cx="4752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MONASCA</a:t>
            </a: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监控</a:t>
            </a:r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1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首次出现在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Mitaka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”版本中。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67507" y="2875509"/>
            <a:ext cx="9805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简介</a:t>
            </a:r>
            <a:endParaRPr lang="en-US" altLang="zh-CN" sz="2000" dirty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Monasca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是与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集成的多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租户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，可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扩展，高性能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，容错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的监控即服务解决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方案。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Monasca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REST API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进行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高速处理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和查询，并具有流式警报引擎和通知引擎。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098" name="Picture 2" descr="https://www.openstack.org/software/images/mascots/monasc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08" y="1029383"/>
            <a:ext cx="2051575" cy="17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667508" y="4253026"/>
            <a:ext cx="442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依赖的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11523" y="4709830"/>
            <a:ext cx="1475511" cy="1599490"/>
            <a:chOff x="1811523" y="4805733"/>
            <a:chExt cx="1475511" cy="1599490"/>
          </a:xfrm>
        </p:grpSpPr>
        <p:pic>
          <p:nvPicPr>
            <p:cNvPr id="14" name="Picture 2" descr="https://www.openstack.org/software/images/mascots/keyst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3" y="4805733"/>
              <a:ext cx="1475511" cy="123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/>
            <p:cNvSpPr txBox="1"/>
            <p:nvPr/>
          </p:nvSpPr>
          <p:spPr bwMode="auto">
            <a:xfrm>
              <a:off x="1955865" y="6039565"/>
              <a:ext cx="1186826" cy="365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800" dirty="0" smtClean="0">
                  <a:latin typeface="+mn-lt"/>
                  <a:ea typeface="+mn-ea"/>
                  <a:cs typeface="+mn-ea"/>
                  <a:sym typeface="+mn-lt"/>
                </a:rPr>
                <a:t>Keystone</a:t>
              </a:r>
              <a:endParaRPr lang="zh-CN" altLang="en-US" sz="1800" dirty="0" smtClea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6096000" y="4253026"/>
            <a:ext cx="5330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帮助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故障处理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监控告警，及时通知故障处理。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71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工作流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Mistral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1764" y="1348544"/>
            <a:ext cx="4752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MISTRAL</a:t>
            </a:r>
          </a:p>
          <a:p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工作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流</a:t>
            </a:r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1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首次出现在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Liberty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”版本中。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7507" y="2875509"/>
            <a:ext cx="9805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简介</a:t>
            </a:r>
            <a:endParaRPr lang="en-US" altLang="zh-CN" sz="2000" dirty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Mistral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提供工作流服务。</a:t>
            </a:r>
          </a:p>
          <a:p>
            <a:pPr lvl="0"/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Mistral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能够将多个业务流程在分布式环境中以特定顺序自动执行，保证业务执行的正确性。</a:t>
            </a:r>
            <a:endParaRPr lang="zh-CN" altLang="en-US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098" name="Picture 2" descr="https://www.openstack.org/software/images/mascots/mistral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08" y="1029383"/>
            <a:ext cx="2051575" cy="17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667508" y="4253026"/>
            <a:ext cx="442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依赖的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11523" y="4709830"/>
            <a:ext cx="1475511" cy="1599490"/>
            <a:chOff x="1811523" y="4805733"/>
            <a:chExt cx="1475511" cy="1599490"/>
          </a:xfrm>
        </p:grpSpPr>
        <p:pic>
          <p:nvPicPr>
            <p:cNvPr id="13" name="Picture 2" descr="https://www.openstack.org/software/images/mascots/keyst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3" y="4805733"/>
              <a:ext cx="1475511" cy="123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 bwMode="auto">
            <a:xfrm>
              <a:off x="1955865" y="6039565"/>
              <a:ext cx="1186826" cy="365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800" dirty="0" smtClean="0">
                  <a:latin typeface="+mn-lt"/>
                  <a:ea typeface="+mn-ea"/>
                  <a:cs typeface="+mn-ea"/>
                  <a:sym typeface="+mn-lt"/>
                </a:rPr>
                <a:t>Keystone</a:t>
              </a:r>
              <a:endParaRPr lang="zh-CN" altLang="en-US" sz="1800" dirty="0" smtClea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096000" y="4253026"/>
            <a:ext cx="5330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帮助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故障处理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提前定义故障处理工作流，出现特定故障时自动执行工作流，自动处理故障。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灾备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Freezer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1764" y="1348544"/>
            <a:ext cx="4752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FREEZER</a:t>
            </a:r>
          </a:p>
          <a:p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灾备服务</a:t>
            </a:r>
            <a:endParaRPr lang="en-US" altLang="zh-CN" sz="18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首次出现在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Mitaka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”版本中。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74" name="Picture 2" descr="https://www.openstack.org/software/images/mascots/freezer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08" y="1029383"/>
            <a:ext cx="2051575" cy="17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667507" y="2875509"/>
            <a:ext cx="980535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简介</a:t>
            </a:r>
            <a:endParaRPr lang="en-US" altLang="zh-CN" sz="2000" dirty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Freezer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提供分布式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备份，还原和灾难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恢复服务。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/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Freezer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支持不同类型操作系统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OSX ...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），提供基于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块的备份，基于文件的增量备份，时间点操作，作业</a:t>
            </a:r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同步等功能。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7508" y="4253026"/>
            <a:ext cx="442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依赖的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11523" y="4709830"/>
            <a:ext cx="1475511" cy="1599490"/>
            <a:chOff x="1811523" y="4805733"/>
            <a:chExt cx="1475511" cy="1599490"/>
          </a:xfrm>
        </p:grpSpPr>
        <p:pic>
          <p:nvPicPr>
            <p:cNvPr id="15" name="Picture 2" descr="https://www.openstack.org/software/images/mascots/keyst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3" y="4805733"/>
              <a:ext cx="1475511" cy="1233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 bwMode="auto">
            <a:xfrm>
              <a:off x="1955865" y="6039565"/>
              <a:ext cx="1186826" cy="365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800" dirty="0" smtClean="0">
                  <a:latin typeface="+mn-lt"/>
                  <a:ea typeface="+mn-ea"/>
                  <a:cs typeface="+mn-ea"/>
                  <a:sym typeface="+mn-lt"/>
                </a:rPr>
                <a:t>Keystone</a:t>
              </a:r>
              <a:endParaRPr lang="zh-CN" altLang="en-US" sz="1800" dirty="0" smtClean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096000" y="4253026"/>
            <a:ext cx="5330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帮助</a:t>
            </a:r>
            <a:r>
              <a:rPr lang="en-US" altLang="zh-CN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2000" dirty="0" smtClean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故障处理</a:t>
            </a:r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 smtClean="0">
              <a:solidFill>
                <a:srgbClr val="00B0F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发生故障时，避免丢失数据，恢复数据和业务运行。</a:t>
            </a:r>
            <a:endParaRPr lang="en-US" altLang="zh-CN" sz="1800" dirty="0" smtClean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64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示例：智能化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003300" y="2443776"/>
            <a:ext cx="10464800" cy="1970449"/>
            <a:chOff x="1003300" y="1746583"/>
            <a:chExt cx="10464800" cy="1970449"/>
          </a:xfrm>
        </p:grpSpPr>
        <p:sp>
          <p:nvSpPr>
            <p:cNvPr id="3" name="矩形 2"/>
            <p:cNvSpPr>
              <a:spLocks/>
            </p:cNvSpPr>
            <p:nvPr/>
          </p:nvSpPr>
          <p:spPr bwMode="auto">
            <a:xfrm>
              <a:off x="1003300" y="1912751"/>
              <a:ext cx="1404156" cy="576064"/>
            </a:xfrm>
            <a:prstGeom prst="rect">
              <a:avLst/>
            </a:prstGeom>
            <a:solidFill>
              <a:srgbClr val="15B0E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Aodh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>
              <a:spLocks/>
            </p:cNvSpPr>
            <p:nvPr/>
          </p:nvSpPr>
          <p:spPr bwMode="auto">
            <a:xfrm>
              <a:off x="4023515" y="1912751"/>
              <a:ext cx="1404156" cy="576064"/>
            </a:xfrm>
            <a:prstGeom prst="rect">
              <a:avLst/>
            </a:prstGeom>
            <a:solidFill>
              <a:srgbClr val="15B0E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Vitrage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>
              <a:spLocks/>
            </p:cNvSpPr>
            <p:nvPr/>
          </p:nvSpPr>
          <p:spPr bwMode="auto">
            <a:xfrm>
              <a:off x="7043730" y="1912751"/>
              <a:ext cx="1404156" cy="576064"/>
            </a:xfrm>
            <a:prstGeom prst="rect">
              <a:avLst/>
            </a:prstGeom>
            <a:solidFill>
              <a:srgbClr val="15B0E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Mistral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>
              <a:spLocks/>
            </p:cNvSpPr>
            <p:nvPr/>
          </p:nvSpPr>
          <p:spPr bwMode="auto">
            <a:xfrm>
              <a:off x="10063944" y="1912751"/>
              <a:ext cx="1404156" cy="576064"/>
            </a:xfrm>
            <a:prstGeom prst="rect">
              <a:avLst/>
            </a:prstGeom>
            <a:solidFill>
              <a:srgbClr val="15B0E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Nova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9" name="直接箭头连接符 8"/>
            <p:cNvCxnSpPr>
              <a:stCxn id="3" idx="3"/>
              <a:endCxn id="5" idx="1"/>
            </p:cNvCxnSpPr>
            <p:nvPr/>
          </p:nvCxnSpPr>
          <p:spPr bwMode="auto">
            <a:xfrm>
              <a:off x="2407456" y="2200783"/>
              <a:ext cx="16160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5" idx="3"/>
              <a:endCxn id="7" idx="1"/>
            </p:cNvCxnSpPr>
            <p:nvPr/>
          </p:nvCxnSpPr>
          <p:spPr bwMode="auto">
            <a:xfrm>
              <a:off x="5427671" y="2200783"/>
              <a:ext cx="16160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7" idx="3"/>
              <a:endCxn id="8" idx="1"/>
            </p:cNvCxnSpPr>
            <p:nvPr/>
          </p:nvCxnSpPr>
          <p:spPr bwMode="auto">
            <a:xfrm>
              <a:off x="8447886" y="2200783"/>
              <a:ext cx="161605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文本框 15"/>
            <p:cNvSpPr txBox="1"/>
            <p:nvPr/>
          </p:nvSpPr>
          <p:spPr bwMode="auto">
            <a:xfrm>
              <a:off x="2716457" y="1746583"/>
              <a:ext cx="998056" cy="3348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600" dirty="0" smtClean="0">
                  <a:latin typeface="+mn-lt"/>
                  <a:ea typeface="+mn-ea"/>
                  <a:cs typeface="+mn-ea"/>
                  <a:sym typeface="+mn-lt"/>
                </a:rPr>
                <a:t>网卡故障</a:t>
              </a:r>
            </a:p>
          </p:txBody>
        </p:sp>
        <p:sp>
          <p:nvSpPr>
            <p:cNvPr id="17" name="文本框 16"/>
            <p:cNvSpPr txBox="1"/>
            <p:nvPr/>
          </p:nvSpPr>
          <p:spPr bwMode="auto">
            <a:xfrm>
              <a:off x="5531487" y="1746583"/>
              <a:ext cx="1408425" cy="3348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600" dirty="0" smtClean="0">
                  <a:latin typeface="+mn-lt"/>
                  <a:ea typeface="+mn-ea"/>
                  <a:cs typeface="+mn-ea"/>
                  <a:sym typeface="+mn-lt"/>
                </a:rPr>
                <a:t>触发迁移操作</a:t>
              </a: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8654294" y="1746583"/>
              <a:ext cx="1203241" cy="3348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1600" dirty="0" smtClean="0">
                  <a:latin typeface="+mn-lt"/>
                  <a:ea typeface="+mn-ea"/>
                  <a:cs typeface="+mn-ea"/>
                  <a:sym typeface="+mn-lt"/>
                </a:rPr>
                <a:t>迁移虚拟机</a:t>
              </a:r>
            </a:p>
          </p:txBody>
        </p:sp>
        <p:cxnSp>
          <p:nvCxnSpPr>
            <p:cNvPr id="47" name="曲线连接符 46"/>
            <p:cNvCxnSpPr/>
            <p:nvPr/>
          </p:nvCxnSpPr>
          <p:spPr bwMode="auto">
            <a:xfrm flipH="1">
              <a:off x="4060231" y="2569265"/>
              <a:ext cx="1404156" cy="12700"/>
            </a:xfrm>
            <a:prstGeom prst="curvedConnector5">
              <a:avLst>
                <a:gd name="adj1" fmla="val -6041"/>
                <a:gd name="adj2" fmla="val 4067969"/>
                <a:gd name="adj3" fmla="val 10399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0" name="文本框 49"/>
            <p:cNvSpPr txBox="1"/>
            <p:nvPr/>
          </p:nvSpPr>
          <p:spPr bwMode="auto">
            <a:xfrm>
              <a:off x="3647728" y="3135930"/>
              <a:ext cx="2229163" cy="581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87802" tIns="43901" rIns="87802" bIns="43901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>
                <a:defRPr sz="1600">
                  <a:latin typeface="+mn-ea"/>
                  <a:ea typeface="+mn-ea"/>
                </a:defRPr>
              </a:lvl1pPr>
            </a:lstStyle>
            <a:p>
              <a:r>
                <a:rPr lang="zh-CN" altLang="en-US" dirty="0">
                  <a:solidFill>
                    <a:srgbClr val="15B0E8"/>
                  </a:solidFill>
                  <a:latin typeface="+mn-lt"/>
                  <a:cs typeface="+mn-ea"/>
                  <a:sym typeface="+mn-lt"/>
                </a:rPr>
                <a:t>产生</a:t>
              </a:r>
              <a:r>
                <a:rPr lang="zh-CN" altLang="en-US" dirty="0">
                  <a:latin typeface="+mn-lt"/>
                  <a:cs typeface="+mn-ea"/>
                  <a:sym typeface="+mn-lt"/>
                </a:rPr>
                <a:t>虚拟机不可达告警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  <a:p>
              <a:r>
                <a:rPr lang="zh-CN" altLang="en-US" dirty="0">
                  <a:solidFill>
                    <a:srgbClr val="15B0E8"/>
                  </a:solidFill>
                  <a:latin typeface="+mn-lt"/>
                  <a:cs typeface="+mn-ea"/>
                  <a:sym typeface="+mn-lt"/>
                </a:rPr>
                <a:t>清除</a:t>
              </a:r>
              <a:r>
                <a:rPr lang="zh-CN" altLang="en-US" dirty="0">
                  <a:latin typeface="+mn-lt"/>
                  <a:cs typeface="+mn-ea"/>
                  <a:sym typeface="+mn-lt"/>
                </a:rPr>
                <a:t>虚拟机不可达告警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9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有哪些常用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故障处理工具？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如果虚拟机不能从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DHCP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获取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IP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，如何排除故障？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 smtClean="0">
                <a:latin typeface="+mn-lt"/>
                <a:cs typeface="+mn-ea"/>
                <a:sym typeface="+mn-lt"/>
              </a:rPr>
              <a:t>如果不能创建虚拟机，提示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”No valid host was found”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，如何排除故障？</a:t>
            </a:r>
          </a:p>
        </p:txBody>
      </p:sp>
    </p:spTree>
    <p:extLst>
      <p:ext uri="{BB962C8B-B14F-4D97-AF65-F5344CB8AC3E}">
        <p14:creationId xmlns:p14="http://schemas.microsoft.com/office/powerpoint/2010/main" val="36156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故障处理一般方法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发生故障时，可以通过以下方法进行故障诊断和处理：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endParaRPr lang="zh-CN" altLang="en-US" dirty="0" smtClean="0">
              <a:cs typeface="+mn-ea"/>
              <a:sym typeface="+mn-lt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959764226"/>
              </p:ext>
            </p:extLst>
          </p:nvPr>
        </p:nvGraphicFramePr>
        <p:xfrm>
          <a:off x="1092157" y="2567952"/>
          <a:ext cx="10260427" cy="1722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 bwMode="auto">
          <a:xfrm>
            <a:off x="961600" y="5265204"/>
            <a:ext cx="10464800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这些方法之间没有严格的先后顺序，请根据实际情况选择不同故障处理方法。</a:t>
            </a:r>
          </a:p>
        </p:txBody>
      </p:sp>
    </p:spTree>
    <p:extLst>
      <p:ext uri="{BB962C8B-B14F-4D97-AF65-F5344CB8AC3E}">
        <p14:creationId xmlns:p14="http://schemas.microsoft.com/office/powerpoint/2010/main" val="37600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故障处理基础</a:t>
            </a:r>
          </a:p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故障处理工具</a:t>
            </a:r>
          </a:p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典型故障处理</a:t>
            </a:r>
          </a:p>
          <a:p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>
                <a:latin typeface="+mn-lt"/>
                <a:cs typeface="+mn-ea"/>
                <a:sym typeface="+mn-lt"/>
              </a:rPr>
              <a:t>故障处理相关项目</a:t>
            </a: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7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社区</a:t>
            </a:r>
            <a:endParaRPr lang="en-US" altLang="zh-CN" dirty="0" smtClean="0"/>
          </a:p>
          <a:p>
            <a:pPr lvl="1"/>
            <a:r>
              <a:rPr lang="en-US" altLang="zh-CN" dirty="0" smtClean="0">
                <a:cs typeface="+mn-ea"/>
                <a:sym typeface="+mn-lt"/>
              </a:rPr>
              <a:t>https://www.openstack.org/</a:t>
            </a:r>
            <a:endParaRPr lang="zh-CN" altLang="en-US" dirty="0" smtClean="0"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3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验证</a:t>
            </a:r>
            <a:r>
              <a:rPr lang="en-US" altLang="zh-CN" dirty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服务状态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要确保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服务已启动并运行，请验证每个控制器节点上的服务状态。某些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服务需要在非控制器节点上进行额外验证。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7468" y="2348880"/>
            <a:ext cx="10118932" cy="923330"/>
          </a:xfrm>
          <a:prstGeom prst="rect">
            <a:avLst/>
          </a:prstGeom>
          <a:solidFill>
            <a:srgbClr val="15B0E8"/>
          </a:solidFill>
          <a:ln w="190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方法一</a:t>
            </a: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SERVICE_NAME service-list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可以快速验证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OpenStack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状态：</a:t>
            </a:r>
            <a:endParaRPr lang="en-US" altLang="zh-CN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例如</a:t>
            </a:r>
            <a:r>
              <a:rPr lang="en-US" altLang="zh-CN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nova 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service-list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7468" y="3573488"/>
            <a:ext cx="10118932" cy="1754326"/>
          </a:xfrm>
          <a:prstGeom prst="rect">
            <a:avLst/>
          </a:prstGeom>
          <a:solidFill>
            <a:srgbClr val="595959"/>
          </a:solidFill>
          <a:ln w="190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方法二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1800" dirty="0" smtClean="0">
              <a:solidFill>
                <a:srgbClr val="D2CAE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lang="zh-CN" altLang="en-US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服务不支持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service-list</a:t>
            </a:r>
            <a:r>
              <a:rPr lang="zh-CN" altLang="en-US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命令，可以使用如下方法验证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1800" dirty="0" smtClean="0">
              <a:solidFill>
                <a:srgbClr val="D2CAE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先</a:t>
            </a:r>
            <a:r>
              <a:rPr lang="en-US" altLang="zh-CN" sz="1800" dirty="0" err="1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ps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 -aux | grep SERVICE_NAME</a:t>
            </a:r>
            <a:r>
              <a:rPr lang="zh-CN" altLang="en-US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查找出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en-US" altLang="zh-CN" sz="1800" dirty="0" smtClean="0">
              <a:solidFill>
                <a:srgbClr val="D2CAE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例如</a:t>
            </a:r>
            <a:r>
              <a:rPr lang="en-US" altLang="zh-CN" sz="1800" dirty="0" err="1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ps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 –aux | grep </a:t>
            </a:r>
            <a:r>
              <a:rPr lang="en-US" altLang="zh-CN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nova</a:t>
            </a:r>
          </a:p>
          <a:p>
            <a:pPr lvl="1"/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再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service SERVICE_NAME status</a:t>
            </a:r>
            <a:r>
              <a:rPr lang="zh-CN" altLang="en-US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验证服务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状态</a:t>
            </a:r>
            <a:endParaRPr lang="en-US" altLang="zh-CN" sz="1800" dirty="0" smtClean="0">
              <a:solidFill>
                <a:srgbClr val="D2CAE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1800" dirty="0" smtClean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例如 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service nova-</a:t>
            </a:r>
            <a:r>
              <a:rPr lang="en-US" altLang="zh-CN" sz="1800" dirty="0" err="1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r>
              <a:rPr lang="en-US" altLang="zh-CN" sz="1800" dirty="0">
                <a:solidFill>
                  <a:srgbClr val="D2CAE1"/>
                </a:solidFill>
                <a:latin typeface="+mn-lt"/>
                <a:ea typeface="+mn-ea"/>
                <a:cs typeface="+mn-ea"/>
                <a:sym typeface="+mn-lt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5868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验证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服务状态一览表</a:t>
            </a:r>
            <a:r>
              <a:rPr lang="zh-CN" altLang="en-US" dirty="0">
                <a:latin typeface="+mn-lt"/>
                <a:cs typeface="+mn-ea"/>
                <a:sym typeface="+mn-lt"/>
              </a:rPr>
              <a:t/>
            </a:r>
            <a:br>
              <a:rPr lang="zh-CN" altLang="en-US" dirty="0">
                <a:latin typeface="+mn-lt"/>
                <a:cs typeface="+mn-ea"/>
                <a:sym typeface="+mn-lt"/>
              </a:rPr>
            </a:b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21214"/>
              </p:ext>
            </p:extLst>
          </p:nvPr>
        </p:nvGraphicFramePr>
        <p:xfrm>
          <a:off x="1195443" y="1270600"/>
          <a:ext cx="10013125" cy="4678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50887"/>
                <a:gridCol w="3895979"/>
                <a:gridCol w="4866259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ym typeface="+mn-lt"/>
                        </a:rPr>
                        <a:t>服务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ym typeface="+mn-lt"/>
                        </a:rPr>
                        <a:t>控制节点验证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ym typeface="+mn-lt"/>
                        </a:rPr>
                        <a:t>非控制节点验证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15B0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Nova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nova service-list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nova-compute status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Cinder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cinder-</a:t>
                      </a:r>
                      <a:r>
                        <a:rPr lang="en-US" altLang="zh-CN" dirty="0" err="1" smtClean="0">
                          <a:sym typeface="+mn-lt"/>
                        </a:rPr>
                        <a:t>api</a:t>
                      </a:r>
                      <a:r>
                        <a:rPr lang="en-US" altLang="zh-CN" dirty="0" smtClean="0">
                          <a:sym typeface="+mn-lt"/>
                        </a:rPr>
                        <a:t> status</a:t>
                      </a:r>
                    </a:p>
                    <a:p>
                      <a:r>
                        <a:rPr lang="en-US" altLang="zh-CN" dirty="0" smtClean="0">
                          <a:sym typeface="+mn-lt"/>
                        </a:rPr>
                        <a:t>service cinder-scheduler status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cinder-volume status</a:t>
                      </a:r>
                    </a:p>
                    <a:p>
                      <a:r>
                        <a:rPr lang="en-US" altLang="zh-CN" dirty="0" smtClean="0">
                          <a:sym typeface="+mn-lt"/>
                        </a:rPr>
                        <a:t>service cinder-backup status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Glance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glance-</a:t>
                      </a:r>
                      <a:r>
                        <a:rPr lang="en-US" altLang="zh-CN" dirty="0" err="1" smtClean="0">
                          <a:sym typeface="+mn-lt"/>
                        </a:rPr>
                        <a:t>api</a:t>
                      </a:r>
                      <a:r>
                        <a:rPr lang="en-US" altLang="zh-CN" dirty="0" smtClean="0">
                          <a:sym typeface="+mn-lt"/>
                        </a:rPr>
                        <a:t> status</a:t>
                      </a:r>
                    </a:p>
                    <a:p>
                      <a:r>
                        <a:rPr lang="en-US" altLang="zh-CN" dirty="0" smtClean="0">
                          <a:sym typeface="+mn-lt"/>
                        </a:rPr>
                        <a:t>service glance-registry status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Neutron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ym typeface="+mn-lt"/>
                        </a:rPr>
                        <a:t>service neutron-server status</a:t>
                      </a:r>
                    </a:p>
                    <a:p>
                      <a:r>
                        <a:rPr lang="en-US" altLang="zh-CN" sz="1800" kern="1200" dirty="0" smtClean="0">
                          <a:sym typeface="+mn-lt"/>
                        </a:rPr>
                        <a:t>neutron agent-list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ym typeface="+mn-lt"/>
                        </a:rPr>
                        <a:t>service neutron-</a:t>
                      </a:r>
                      <a:r>
                        <a:rPr lang="en-US" altLang="zh-CN" sz="1800" kern="1200" dirty="0" err="1" smtClean="0">
                          <a:sym typeface="+mn-lt"/>
                        </a:rPr>
                        <a:t>openvswitch</a:t>
                      </a:r>
                      <a:r>
                        <a:rPr lang="en-US" altLang="zh-CN" sz="1800" kern="1200" dirty="0" smtClean="0">
                          <a:sym typeface="+mn-lt"/>
                        </a:rPr>
                        <a:t>-agent status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Heat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heat service-list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Horizon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apache2 status</a:t>
                      </a:r>
                    </a:p>
                    <a:p>
                      <a:r>
                        <a:rPr lang="en-US" altLang="zh-CN" dirty="0" err="1" smtClean="0">
                          <a:sym typeface="+mn-lt"/>
                        </a:rPr>
                        <a:t>netstat</a:t>
                      </a:r>
                      <a:r>
                        <a:rPr lang="en-US" altLang="zh-CN" dirty="0" smtClean="0">
                          <a:sym typeface="+mn-lt"/>
                        </a:rPr>
                        <a:t> -</a:t>
                      </a:r>
                      <a:r>
                        <a:rPr lang="en-US" altLang="zh-CN" dirty="0" err="1" smtClean="0">
                          <a:sym typeface="+mn-lt"/>
                        </a:rPr>
                        <a:t>nltp</a:t>
                      </a:r>
                      <a:r>
                        <a:rPr lang="en-US" altLang="zh-CN" dirty="0" smtClean="0">
                          <a:sym typeface="+mn-lt"/>
                        </a:rPr>
                        <a:t> | </a:t>
                      </a:r>
                      <a:r>
                        <a:rPr lang="en-US" altLang="zh-CN" dirty="0" err="1" smtClean="0">
                          <a:sym typeface="+mn-lt"/>
                        </a:rPr>
                        <a:t>egrep</a:t>
                      </a:r>
                      <a:r>
                        <a:rPr lang="en-US" altLang="zh-CN" dirty="0" smtClean="0">
                          <a:sym typeface="+mn-lt"/>
                        </a:rPr>
                        <a:t> ‘80|443'</a:t>
                      </a:r>
                      <a:endParaRPr lang="zh-CN" altLang="en-US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Keystone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service apache2 status</a:t>
                      </a:r>
                    </a:p>
                    <a:p>
                      <a:r>
                        <a:rPr lang="en-US" altLang="zh-CN" dirty="0" err="1" smtClean="0">
                          <a:sym typeface="+mn-lt"/>
                        </a:rPr>
                        <a:t>netstat</a:t>
                      </a:r>
                      <a:r>
                        <a:rPr lang="en-US" altLang="zh-CN" dirty="0" smtClean="0">
                          <a:sym typeface="+mn-lt"/>
                        </a:rPr>
                        <a:t> -</a:t>
                      </a:r>
                      <a:r>
                        <a:rPr lang="en-US" altLang="zh-CN" dirty="0" err="1" smtClean="0">
                          <a:sym typeface="+mn-lt"/>
                        </a:rPr>
                        <a:t>nltp</a:t>
                      </a:r>
                      <a:r>
                        <a:rPr lang="en-US" altLang="zh-CN" dirty="0" smtClean="0">
                          <a:sym typeface="+mn-lt"/>
                        </a:rPr>
                        <a:t> | </a:t>
                      </a:r>
                      <a:r>
                        <a:rPr lang="en-US" altLang="zh-CN" dirty="0" err="1" smtClean="0">
                          <a:sym typeface="+mn-lt"/>
                        </a:rPr>
                        <a:t>egrep</a:t>
                      </a:r>
                      <a:r>
                        <a:rPr lang="en-US" altLang="zh-CN" dirty="0" smtClean="0">
                          <a:sym typeface="+mn-lt"/>
                        </a:rPr>
                        <a:t> '5000|35357'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Swift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ym typeface="+mn-lt"/>
                        </a:rPr>
                        <a:t>swift stat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 bwMode="auto">
          <a:xfrm>
            <a:off x="1003300" y="5923337"/>
            <a:ext cx="10648583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如果服务状态异常，可以尝试重启服务，例如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service nova-compute </a:t>
            </a: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>restart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44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smtClean="0">
                <a:latin typeface="+mn-lt"/>
                <a:cs typeface="+mn-ea"/>
                <a:sym typeface="+mn-lt"/>
              </a:rPr>
              <a:t>检查</a:t>
            </a:r>
            <a:r>
              <a:rPr lang="en-US" altLang="zh-CN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zh-CN" smtClean="0">
                <a:latin typeface="+mn-lt"/>
                <a:cs typeface="+mn-ea"/>
                <a:sym typeface="+mn-lt"/>
              </a:rPr>
              <a:t>服务日志记录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的日志系统非常完善，大多数的故障都能从日志中找到原因。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日志路径通常在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/</a:t>
            </a:r>
            <a:r>
              <a:rPr lang="en-US" altLang="zh-CN" dirty="0" err="1" smtClean="0">
                <a:latin typeface="+mn-lt"/>
                <a:cs typeface="+mn-ea"/>
                <a:sym typeface="+mn-lt"/>
              </a:rPr>
              <a:t>var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/log/SERVICE_NAME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下。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82744"/>
              </p:ext>
            </p:extLst>
          </p:nvPr>
        </p:nvGraphicFramePr>
        <p:xfrm>
          <a:off x="1127448" y="2312876"/>
          <a:ext cx="10255352" cy="40292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2277"/>
                <a:gridCol w="3259138"/>
                <a:gridCol w="5693937"/>
              </a:tblGrid>
              <a:tr h="17945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节点类型</a:t>
                      </a:r>
                      <a:endParaRPr lang="en-US" sz="1800" dirty="0">
                        <a:solidFill>
                          <a:srgbClr val="EDF2F7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服务</a:t>
                      </a:r>
                      <a:endParaRPr lang="en-US" sz="1800" dirty="0">
                        <a:solidFill>
                          <a:srgbClr val="EDF2F7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>
                    <a:solidFill>
                      <a:srgbClr val="15B0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日志路径</a:t>
                      </a:r>
                      <a:endParaRPr lang="en-US" sz="1800" dirty="0">
                        <a:solidFill>
                          <a:srgbClr val="EDF2F7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>
                    <a:solidFill>
                      <a:srgbClr val="15B0E8"/>
                    </a:solidFill>
                  </a:tcPr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nova-*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8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800" dirty="0">
                          <a:effectLst/>
                          <a:sym typeface="+mn-lt"/>
                        </a:rPr>
                        <a:t>/log/nova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glance-*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8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800" dirty="0">
                          <a:effectLst/>
                          <a:sym typeface="+mn-lt"/>
                        </a:rPr>
                        <a:t>/log/glance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cinder-*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/var/log/cinder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keystone-*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/var/log/keystone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neutron-*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/var/log/neutron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控制节点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horizon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/var/log/apache2/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所有节点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misc (swift, dnsmasq)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sym typeface="+mn-lt"/>
                        </a:rPr>
                        <a:t>/var/log/syslog</a:t>
                      </a:r>
                      <a:endParaRPr lang="en-US" sz="18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计算节点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sym typeface="+mn-lt"/>
                        </a:rPr>
                        <a:t>libvirt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8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800" dirty="0">
                          <a:effectLst/>
                          <a:sym typeface="+mn-lt"/>
                        </a:rPr>
                        <a:t>/log/</a:t>
                      </a:r>
                      <a:r>
                        <a:rPr lang="en-US" sz="1800" dirty="0" err="1">
                          <a:effectLst/>
                          <a:sym typeface="+mn-lt"/>
                        </a:rPr>
                        <a:t>libvirt</a:t>
                      </a:r>
                      <a:r>
                        <a:rPr lang="en-US" sz="1800" dirty="0">
                          <a:effectLst/>
                          <a:sym typeface="+mn-lt"/>
                        </a:rPr>
                        <a:t>/libvirtd.log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221642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计算节点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effectLst/>
                          <a:sym typeface="+mn-lt"/>
                        </a:rPr>
                        <a:t>VM</a:t>
                      </a:r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实例</a:t>
                      </a:r>
                      <a:r>
                        <a:rPr lang="en-US" altLang="zh-CN" sz="1800" dirty="0" smtClean="0">
                          <a:effectLst/>
                          <a:sym typeface="+mn-lt"/>
                        </a:rPr>
                        <a:t>Console</a:t>
                      </a:r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（</a:t>
                      </a:r>
                      <a:r>
                        <a:rPr lang="zh-CN" altLang="en-US" sz="1800" dirty="0">
                          <a:effectLst/>
                          <a:sym typeface="+mn-lt"/>
                        </a:rPr>
                        <a:t>启动消息）</a:t>
                      </a:r>
                      <a:endParaRPr lang="zh-CN" alt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800" dirty="0" err="1" smtClean="0">
                          <a:effectLst/>
                          <a:sym typeface="+mn-lt"/>
                        </a:rPr>
                        <a:t>var</a:t>
                      </a:r>
                      <a:r>
                        <a:rPr lang="en-US" sz="1800" dirty="0" smtClean="0">
                          <a:effectLst/>
                          <a:sym typeface="+mn-lt"/>
                        </a:rPr>
                        <a:t>/lib/nova/instances/INSTANCE-ID/console.log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  <a:tr h="17945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effectLst/>
                          <a:sym typeface="+mn-lt"/>
                        </a:rPr>
                        <a:t>块存储节点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cinder-volume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sym typeface="+mn-lt"/>
                        </a:rPr>
                        <a:t>/</a:t>
                      </a:r>
                      <a:r>
                        <a:rPr lang="en-US" sz="1800" dirty="0" err="1">
                          <a:effectLst/>
                          <a:sym typeface="+mn-lt"/>
                        </a:rPr>
                        <a:t>var</a:t>
                      </a:r>
                      <a:r>
                        <a:rPr lang="en-US" sz="1800" dirty="0">
                          <a:effectLst/>
                          <a:sym typeface="+mn-lt"/>
                        </a:rPr>
                        <a:t>/log/cinder/cinder-volume.log</a:t>
                      </a:r>
                      <a:endParaRPr lang="en-US" sz="18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507" marR="45507" marT="45507" marB="455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8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 smtClean="0">
                <a:latin typeface="+mn-lt"/>
                <a:cs typeface="+mn-ea"/>
                <a:sym typeface="+mn-lt"/>
              </a:rPr>
              <a:t>检查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OpenStack</a:t>
            </a:r>
            <a:r>
              <a:rPr lang="zh-CN" altLang="zh-CN" dirty="0" smtClean="0">
                <a:latin typeface="+mn-lt"/>
                <a:cs typeface="+mn-ea"/>
                <a:sym typeface="+mn-lt"/>
              </a:rPr>
              <a:t>服务日志记录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 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日志解读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OpenStack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的日志格式都是统一的：</a:t>
            </a:r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1"/>
            <a:endParaRPr lang="en-US" altLang="zh-CN" dirty="0" smtClean="0">
              <a:solidFill>
                <a:srgbClr val="FF0000"/>
              </a:solidFill>
              <a:cs typeface="+mn-ea"/>
              <a:sym typeface="+mn-lt"/>
            </a:endParaRPr>
          </a:p>
          <a:p>
            <a:pPr lvl="2"/>
            <a:endParaRPr lang="en-US" altLang="zh-CN" dirty="0" smtClean="0">
              <a:latin typeface="+mn-lt"/>
              <a:cs typeface="+mn-ea"/>
              <a:sym typeface="+mn-lt"/>
            </a:endParaRPr>
          </a:p>
          <a:p>
            <a:pPr lvl="2"/>
            <a:endParaRPr lang="en-US" altLang="zh-CN" dirty="0">
              <a:latin typeface="+mn-lt"/>
              <a:cs typeface="+mn-ea"/>
              <a:sym typeface="+mn-lt"/>
            </a:endParaRPr>
          </a:p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代码模块是</a:t>
            </a:r>
            <a:r>
              <a:rPr lang="en-US" altLang="zh-CN" dirty="0" err="1" smtClean="0">
                <a:cs typeface="+mn-ea"/>
                <a:sym typeface="+mn-lt"/>
              </a:rPr>
              <a:t>nova.virt.libvirt.config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日志内容是生成</a:t>
            </a:r>
            <a:r>
              <a:rPr lang="en-US" altLang="zh-CN" dirty="0" smtClean="0">
                <a:cs typeface="+mn-ea"/>
                <a:sym typeface="+mn-lt"/>
              </a:rPr>
              <a:t>XML</a:t>
            </a:r>
            <a:r>
              <a:rPr lang="zh-CN" altLang="en-US" dirty="0" smtClean="0">
                <a:cs typeface="+mn-ea"/>
                <a:sym typeface="+mn-lt"/>
              </a:rPr>
              <a:t>文件</a:t>
            </a:r>
            <a:endParaRPr lang="en-US" altLang="zh-CN" dirty="0" smtClean="0">
              <a:cs typeface="+mn-ea"/>
              <a:sym typeface="+mn-lt"/>
            </a:endParaRPr>
          </a:p>
          <a:p>
            <a:pPr lvl="1"/>
            <a:r>
              <a:rPr lang="zh-CN" altLang="en-US" dirty="0" smtClean="0">
                <a:cs typeface="+mn-ea"/>
                <a:sym typeface="+mn-lt"/>
              </a:rPr>
              <a:t>源代码文件是</a:t>
            </a:r>
            <a:r>
              <a:rPr lang="en-US" altLang="zh-CN" dirty="0">
                <a:cs typeface="+mn-ea"/>
                <a:sym typeface="+mn-lt"/>
              </a:rPr>
              <a:t>/opt/stack/nova/nova/virt/libvirt/config.py </a:t>
            </a:r>
            <a:r>
              <a:rPr lang="zh-CN" altLang="en-US" dirty="0">
                <a:cs typeface="+mn-ea"/>
                <a:sym typeface="+mn-lt"/>
              </a:rPr>
              <a:t>的 </a:t>
            </a:r>
            <a:r>
              <a:rPr lang="en-US" altLang="zh-CN" dirty="0">
                <a:cs typeface="+mn-ea"/>
                <a:sym typeface="+mn-lt"/>
              </a:rPr>
              <a:t>82 </a:t>
            </a:r>
            <a:r>
              <a:rPr lang="zh-CN" altLang="en-US" dirty="0" smtClean="0">
                <a:cs typeface="+mn-ea"/>
                <a:sym typeface="+mn-lt"/>
              </a:rPr>
              <a:t>行，方法是</a:t>
            </a:r>
            <a:r>
              <a:rPr lang="en-US" altLang="zh-CN" dirty="0" err="1" smtClean="0">
                <a:cs typeface="+mn-ea"/>
                <a:sym typeface="+mn-lt"/>
              </a:rPr>
              <a:t>to_xml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1343472" y="1801923"/>
            <a:ext cx="946760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>
                <a:solidFill>
                  <a:srgbClr val="65B265"/>
                </a:solidFill>
                <a:latin typeface="+mn-lt"/>
                <a:ea typeface="+mn-ea"/>
                <a:cs typeface="+mn-ea"/>
                <a:sym typeface="+mn-lt"/>
              </a:rPr>
              <a:t>时间戳</a:t>
            </a:r>
            <a:endParaRPr lang="zh-CN" altLang="en-US" sz="2000" dirty="0" smtClean="0">
              <a:solidFill>
                <a:srgbClr val="65B26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2705706" y="1801923"/>
            <a:ext cx="1203241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日志等级</a:t>
            </a: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4324421" y="1801923"/>
            <a:ext cx="1203241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 smtClean="0">
                <a:solidFill>
                  <a:srgbClr val="FFB224"/>
                </a:solidFill>
                <a:latin typeface="+mn-lt"/>
                <a:ea typeface="+mn-ea"/>
                <a:cs typeface="+mn-ea"/>
                <a:sym typeface="+mn-lt"/>
              </a:rPr>
              <a:t>代码模块</a:t>
            </a: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5943136" y="1801923"/>
            <a:ext cx="1511274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solidFill>
                  <a:srgbClr val="800080"/>
                </a:solidFill>
                <a:latin typeface="+mn-lt"/>
                <a:ea typeface="+mn-ea"/>
                <a:cs typeface="+mn-ea"/>
                <a:sym typeface="+mn-lt"/>
              </a:rPr>
              <a:t>Request ID</a:t>
            </a:r>
            <a:endParaRPr lang="zh-CN" altLang="en-US" sz="2000" dirty="0" smtClean="0">
              <a:solidFill>
                <a:srgbClr val="80008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7869884" y="1801923"/>
            <a:ext cx="1203241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 smtClean="0">
                <a:solidFill>
                  <a:srgbClr val="858585"/>
                </a:solidFill>
                <a:latin typeface="+mn-lt"/>
                <a:ea typeface="+mn-ea"/>
                <a:cs typeface="+mn-ea"/>
                <a:sym typeface="+mn-lt"/>
              </a:rPr>
              <a:t>日志内容</a:t>
            </a: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9488598" y="1801923"/>
            <a:ext cx="1459721" cy="396436"/>
          </a:xfrm>
          <a:prstGeom prst="rect">
            <a:avLst/>
          </a:prstGeom>
          <a:solidFill>
            <a:srgbClr val="F0F0F0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 smtClean="0">
                <a:solidFill>
                  <a:srgbClr val="FF0E0E"/>
                </a:solidFill>
                <a:latin typeface="+mn-lt"/>
                <a:ea typeface="+mn-ea"/>
                <a:cs typeface="+mn-ea"/>
                <a:sym typeface="+mn-lt"/>
              </a:rPr>
              <a:t>源代码位置</a:t>
            </a:r>
          </a:p>
        </p:txBody>
      </p:sp>
      <p:sp>
        <p:nvSpPr>
          <p:cNvPr id="17" name="加号 16"/>
          <p:cNvSpPr/>
          <p:nvPr/>
        </p:nvSpPr>
        <p:spPr bwMode="auto">
          <a:xfrm>
            <a:off x="2299947" y="1808820"/>
            <a:ext cx="396044" cy="396044"/>
          </a:xfrm>
          <a:prstGeom prst="mathPlus">
            <a:avLst/>
          </a:prstGeom>
          <a:solidFill>
            <a:srgbClr val="8A9C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加号 20"/>
          <p:cNvSpPr/>
          <p:nvPr/>
        </p:nvSpPr>
        <p:spPr bwMode="auto">
          <a:xfrm>
            <a:off x="3918662" y="1801923"/>
            <a:ext cx="396044" cy="396044"/>
          </a:xfrm>
          <a:prstGeom prst="mathPlus">
            <a:avLst/>
          </a:prstGeom>
          <a:solidFill>
            <a:srgbClr val="8A9C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加号 21"/>
          <p:cNvSpPr/>
          <p:nvPr/>
        </p:nvSpPr>
        <p:spPr bwMode="auto">
          <a:xfrm>
            <a:off x="5537377" y="1801923"/>
            <a:ext cx="396044" cy="396044"/>
          </a:xfrm>
          <a:prstGeom prst="mathPlus">
            <a:avLst/>
          </a:prstGeom>
          <a:solidFill>
            <a:srgbClr val="8A9C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加号 22"/>
          <p:cNvSpPr/>
          <p:nvPr/>
        </p:nvSpPr>
        <p:spPr bwMode="auto">
          <a:xfrm>
            <a:off x="7464125" y="1801923"/>
            <a:ext cx="396044" cy="396044"/>
          </a:xfrm>
          <a:prstGeom prst="mathPlus">
            <a:avLst/>
          </a:prstGeom>
          <a:solidFill>
            <a:srgbClr val="8A9C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加号 23"/>
          <p:cNvSpPr/>
          <p:nvPr/>
        </p:nvSpPr>
        <p:spPr bwMode="auto">
          <a:xfrm>
            <a:off x="9082840" y="1801923"/>
            <a:ext cx="396044" cy="396044"/>
          </a:xfrm>
          <a:prstGeom prst="mathPlus">
            <a:avLst/>
          </a:prstGeom>
          <a:solidFill>
            <a:srgbClr val="8A9C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09" y="2456892"/>
            <a:ext cx="972283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人才生态发展部-母版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030A0"/>
      </a:hlink>
      <a:folHlink>
        <a:srgbClr val="002060"/>
      </a:folHlink>
    </a:clrScheme>
    <a:fontScheme name="qkwyynbf">
      <a:majorFont>
        <a:latin typeface="Microsoft YaHei"/>
        <a:ea typeface="微软雅黑"/>
        <a:cs typeface=""/>
      </a:majorFont>
      <a:minorFont>
        <a:latin typeface="Microsoft YaHe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34" charset="0"/>
            <a:ea typeface="宋体" pitchFamily="2" charset="-122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87802" tIns="43901" rIns="87802" bIns="43901" numCol="1" rtlCol="0" anchor="ctr" anchorCtr="0" compatLnSpc="1">
        <a:prstTxWarp prst="textNoShape">
          <a:avLst/>
        </a:prstTxWarp>
        <a:spAutoFit/>
      </a:bodyPr>
      <a:lstStyle>
        <a:defPPr>
          <a:defRPr sz="2400" dirty="0" smtClean="0">
            <a:latin typeface="+mn-ea"/>
            <a:ea typeface="+mn-ea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99CC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8A0000"/>
        </a:accent6>
        <a:hlink>
          <a:srgbClr val="0099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0000"/>
        </a:accent6>
        <a:hlink>
          <a:srgbClr val="66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CC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0000"/>
        </a:accent6>
        <a:hlink>
          <a:srgbClr val="FF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99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8A0000"/>
        </a:accent6>
        <a:hlink>
          <a:srgbClr val="99660A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CC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0000"/>
        </a:accent6>
        <a:hlink>
          <a:srgbClr val="0066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微软雅黑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default 6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0" ma:contentTypeDescription="Create a new document." ma:contentTypeScope="" ma:versionID="2405c1ce63a3409bcef189279c704b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E3093B-232B-4C15-AB25-7F1FBE134870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3E6701-3943-4A44-84F3-F772B50888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CA2B5-3FE3-400B-9EC4-E12D186075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68311</TotalTime>
  <Words>3757</Words>
  <Application>Microsoft Office PowerPoint</Application>
  <PresentationFormat>宽屏</PresentationFormat>
  <Paragraphs>611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Open Sans</vt:lpstr>
      <vt:lpstr>宋体</vt:lpstr>
      <vt:lpstr>Microsoft YaHei</vt:lpstr>
      <vt:lpstr>Microsoft YaHei</vt:lpstr>
      <vt:lpstr>黑体</vt:lpstr>
      <vt:lpstr>Arial</vt:lpstr>
      <vt:lpstr>FrutigerNext LT Light</vt:lpstr>
      <vt:lpstr>FrutigerNext LT Medium</vt:lpstr>
      <vt:lpstr>FrutigerNext LT Regular</vt:lpstr>
      <vt:lpstr>Wingdings</vt:lpstr>
      <vt:lpstr>人才生态发展部-母版</vt:lpstr>
      <vt:lpstr>OpenStack故障处理</vt:lpstr>
      <vt:lpstr>PowerPoint 演示文稿</vt:lpstr>
      <vt:lpstr>PowerPoint 演示文稿</vt:lpstr>
      <vt:lpstr>PowerPoint 演示文稿</vt:lpstr>
      <vt:lpstr>OpenStack故障处理一般方法</vt:lpstr>
      <vt:lpstr>验证OpenStack服务状态</vt:lpstr>
      <vt:lpstr>验证OpenStack服务状态一览表 </vt:lpstr>
      <vt:lpstr>检查OpenStack服务日志记录</vt:lpstr>
      <vt:lpstr>检查OpenStack服务日志记录 - 日志解读</vt:lpstr>
      <vt:lpstr>为OpenStack服务启用调试模式</vt:lpstr>
      <vt:lpstr>检查OpenStack服务的配置文件</vt:lpstr>
      <vt:lpstr>重要提示：OpenStack外部故障</vt:lpstr>
      <vt:lpstr>PowerPoint 演示文稿</vt:lpstr>
      <vt:lpstr>OpenStack故障处理常用工具 - 网络</vt:lpstr>
      <vt:lpstr>OpenStack故障处理常用工具 - 计算和存储</vt:lpstr>
      <vt:lpstr>OpenStack故障处理常用工具 - lnav日志查看</vt:lpstr>
      <vt:lpstr>OpenStack故障处理常用工具 - 服务和日志查看</vt:lpstr>
      <vt:lpstr>OpenStack故障处理常用工具 - 命令行debug</vt:lpstr>
      <vt:lpstr>实验时间：OpenStack故障处理常用工具 </vt:lpstr>
      <vt:lpstr>PowerPoint 演示文稿</vt:lpstr>
      <vt:lpstr>OpenStack典型故障处理</vt:lpstr>
      <vt:lpstr>OpenStack常见故障代码</vt:lpstr>
      <vt:lpstr>Keystone故障案例 - 服务连接超时</vt:lpstr>
      <vt:lpstr>Keystone故障案例 - 认证失败</vt:lpstr>
      <vt:lpstr>Neutron网络故障处理准备</vt:lpstr>
      <vt:lpstr>Neutron故障案例 - 无法ping通虚拟机</vt:lpstr>
      <vt:lpstr>Neutron故障案例 - 无法ping通虚拟机</vt:lpstr>
      <vt:lpstr>Neutron故障案例 - 无法ping通虚拟机</vt:lpstr>
      <vt:lpstr>Neutron故障案例 - 无法ping通虚拟机</vt:lpstr>
      <vt:lpstr>Neutron故障案例 - 无法ping通虚拟机</vt:lpstr>
      <vt:lpstr>Neutron故障案例 - 无法ping通虚拟机</vt:lpstr>
      <vt:lpstr>Neutron故障案例 - 无法ping通虚拟机</vt:lpstr>
      <vt:lpstr>Neutron故障案例 - 无法ping通虚拟机</vt:lpstr>
      <vt:lpstr>Nova计算故障处理准备</vt:lpstr>
      <vt:lpstr>Nova故障案例 - No valid host was found </vt:lpstr>
      <vt:lpstr>Nova故障案例 - No valid host was found </vt:lpstr>
      <vt:lpstr>Nova故障案例 - No valid host was found </vt:lpstr>
      <vt:lpstr>Nova故障案例 - No valid host was found </vt:lpstr>
      <vt:lpstr>Nova故障案例 - No valid host was found </vt:lpstr>
      <vt:lpstr>PowerPoint 演示文稿</vt:lpstr>
      <vt:lpstr>动手实验：使用日志、CLI处理故障</vt:lpstr>
      <vt:lpstr>PowerPoint 演示文稿</vt:lpstr>
      <vt:lpstr>根因分析Vitrage</vt:lpstr>
      <vt:lpstr>告警Aodh</vt:lpstr>
      <vt:lpstr>监控Monasca</vt:lpstr>
      <vt:lpstr>工作流Mistral</vt:lpstr>
      <vt:lpstr>灾备Freezer</vt:lpstr>
      <vt:lpstr>示例：智能化OpenStack故障处理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0</dc:title>
  <dc:creator>c37402</dc:creator>
  <cp:lastModifiedBy>yangwenbin (D)</cp:lastModifiedBy>
  <cp:revision>2948</cp:revision>
  <dcterms:created xsi:type="dcterms:W3CDTF">2003-08-21T06:48:56Z</dcterms:created>
  <dcterms:modified xsi:type="dcterms:W3CDTF">2019-08-13T08:51:37Z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s_pID_725343">
    <vt:lpwstr>(11)3UhSoOyFRqszoDxskLpj5cCgHy0/Ke5a2v36AUt5KrgSjqJy4EvmEMiX5YGaXFvp9/UK33Tw_x000d_ RaJW6EwaME9+dHZpcw3Qvwx3X7+7GB6JsqeHubWWQ6I3ypfAK+5vZMWsyNDf33Q+yGzlBfYD_x000d_ OIxQyuEVYPacOcTgO0GGMLWMsFSrAduWXi7lDNFdBfllJdxWMbs3FZsryX4VjGFDgDu63a6N_x000d_ xu0BGaqu6EF4Ju8poQ</vt:lpwstr>
  </property>
  <property fmtid="{D5CDD505-2E9C-101B-9397-08002B2CF9AE}" pid="3" name="_ms_pID_7253431">
    <vt:lpwstr>BMOYFB6vneTRz7L1g0JJ22H5/isfqcfzh5pBpQdNEd/89Bu2iKf9rF_x000d_ 8op/8IkqLeMh+keGDgdcj0lWvNSDrOiKETLVLHKf0dAV/wbUZ1Pl7vsyjFd1JF5Sf0W2EphX_x000d_ kKThqtFyyfZrx1rpBmQNejSbMMFaLTOhJRIkS1kte6dPRjiNcn8xXAQwCfg3MVqEesS/QFUS_x000d_ 0434uENqVn3WpAxX7t7QHrSfmaRXx4stZ0aQ</vt:lpwstr>
  </property>
  <property fmtid="{D5CDD505-2E9C-101B-9397-08002B2CF9AE}" pid="4" name="_ms_pID_7253432">
    <vt:lpwstr>GlOhGokx+m1IQbE70sXTnuxTIMf68mvALZnx_x000d_ Ap3/iFwG1LihCpUCHf3Bn2ll5x23Yax8rhDQQtrN1FnZFQ+cIj2o+7GIyP6ibG2HnXSKhrF0_x000d_ vPb1zyvTEXDg5RRTl9mncM3qDJ57f7PknXx06TDv+x7A8WWQj9+kQijlJ2TzwFBui7LtkmpH_x000d_ +mYGiVPOsW+HAtEsl7A7QZExQOhpwhAKMowhwI7jB8gr0KFQzNskLY</vt:lpwstr>
  </property>
  <property fmtid="{D5CDD505-2E9C-101B-9397-08002B2CF9AE}" pid="5" name="_ms_pID_7253433">
    <vt:lpwstr>wdIY6NepULtXPaJiBT_x000d_ /NMRWPBa1Alrv+5zAztbQlwb14ItSrxj60fGWez57M9Y3Nc4tyEb941dzOsuIhoTncg4RVmX_x000d_ eIeh+kU6g7eOHI10wgRC7DyP2ooQ+zhQFN0L7N5Mhaj1f9/5QtY13CoxxVFyGTcNauHWJ/c/_x000d_ xy0hCj36m3LnI3+Mp3x+uuharMKms1ddOydlHr6th8+Xl0sscO+2Zg0PmeesnZ8SxgDRDgR/</vt:lpwstr>
  </property>
  <property fmtid="{D5CDD505-2E9C-101B-9397-08002B2CF9AE}" pid="6" name="_ms_pID_7253434">
    <vt:lpwstr>_x000d_ 06fuLz5Gs8F0062xWxQ4bNWmlQvUIY4ng3ooElJg7LpATs2N9FWODlMO09ItIhhhfBl71QoV_x000d_ TtICtiXbCRS8Mgf/00AXGY8En0/xvatrf6I7cF468IRRjRyCdV90XxXwVeExV5j1jZDrC2Jq_x000d_ l5GwJ4VyV9PDCqrI+drn/Y0ThOgfgW1VVXGo11fNi/vEjhI9/V83n6i9wMsMQkvlBqW/TwEs_x000d_ 6YoFjibjQLqH5ZQL</vt:lpwstr>
  </property>
  <property fmtid="{D5CDD505-2E9C-101B-9397-08002B2CF9AE}" pid="7" name="_ms_pID_7253435">
    <vt:lpwstr>aGcNmArSL7sKVRrXgCFeQCME3tSlGMGc1nn3F68Tlh0VzDGXMvPzk5kK_x000d_ zswiwHIYB5Bp7la8BzkurY4rONAlJzypOuUxaz8M6JW8maYWkfR3VJZ9uDKrtHfxmF7oTknV_x000d_ 0D0s5bhsrWyCgRnFkF9vpWQ0HdNdJ/2yrkO382WhWcp+N1RcxBubAoHCpm0gsHtQiWYFGoBM_x000d_ oL2nyqm6y/khwj5dIudnbisyKT+S1wWA/t</vt:lpwstr>
  </property>
  <property fmtid="{D5CDD505-2E9C-101B-9397-08002B2CF9AE}" pid="8" name="_ms_pID_7253436">
    <vt:lpwstr>TPllG6Veed9GUlfwC8cLvU8QTryE4UhobeLDXG_x000d_ ei/t7XTbTtZri5zsO3DNoARD9e5R0QxzxMu5us2xNAlqcl2eWKopk7Zmn3kTYohGakKPewGh_x000d_ +QpZycsMjFwTpwdQ8yEfaFYb67HvULkFee89Nr2/rJ/FIQdYMD2wcY1bIxGR3TNy2EhIqUh/_x000d_ 0UOiZ8P9lZw1EVxEj6INNKvwYGinwlBZGf2zpYz8UKIDbXx/LEzD</vt:lpwstr>
  </property>
  <property fmtid="{D5CDD505-2E9C-101B-9397-08002B2CF9AE}" pid="9" name="_ms_pID_7253437">
    <vt:lpwstr>ebjDDi5yUz3Atc4gUDb5_x000d_ +tv7+/b3L3sSem+xAm+C56IrhQpLVAKzS4HQh4O4UlqzYfcAOwFKAvwL4r6PwKKbnvmtnSvL_x000d_ fZ/ANFRbTWLaGmxYEefif/jPJGJYmp0uxtoD913402+R83n60akKT2NMT0MpTW3OvYxduzAB_x000d_ EQ2MqKNVY8rsHdLmLSoQxG0nO9feCHgC9YQHC85IolID0ED8MatySi5CL3Xn0lEqewCJQP</vt:lpwstr>
  </property>
  <property fmtid="{D5CDD505-2E9C-101B-9397-08002B2CF9AE}" pid="10" name="_ms_pID_7253438">
    <vt:lpwstr>ab_x000d_ PK8okltMeequt+iVcpdTAysW/K+KW8jBtQQllcDU8kVAs9MhO5sS3OhKCLlTLqy3BUamtgTs_x000d_ Jk3FN3LzrqdNsepuI/v+XhoJU/MWFWnfULsbESAO1BriRWfUJ/2S0GUIASb4l0oCNvkNmlxC_x000d_ 8lhvj9JQArDZg4yz3vBb400F0TLXD1E4n1bhjCvs56P9B4TP1zZ/O5FsGRAXJ+zl68+jNdVz_x000d_ kH+o8OlUWk4t9E</vt:lpwstr>
  </property>
  <property fmtid="{D5CDD505-2E9C-101B-9397-08002B2CF9AE}" pid="11" name="_ms_pID_7253439">
    <vt:lpwstr>gIXfEEoigI1CkVl4g0ENU/CyZuFKpB682zRrdiQadZJHgCspzF0zSSAXy4_x000d_ VKOo5XvgowQ73d4FADinc5+tJv8wHX1LsFToDkFhTzPJqbAUQX1vsQzGvZxlQr78WPj+SQIE_x000d_ fGxkVPlx+pDPs6rnSNZTbRUQwRlfuqU/DsssWUnWyv1gW04vkIWVpodKl604OJ1cms6HPzbe_x000d_ Mzwm3Gft3+DwKhutUMlITUa1+DZtcPe9</vt:lpwstr>
  </property>
  <property fmtid="{D5CDD505-2E9C-101B-9397-08002B2CF9AE}" pid="12" name="_ms_pID_72534310">
    <vt:lpwstr>9Yf9LGFXEnVCZfwfIBUFCxe3M9gP60jstDzRuK52_x000d_ Xcp8/qWzZGKHAdKR4PEqJ+oEpao/6Go6gc41a7KkCXK47Fwt7JL0XCUh</vt:lpwstr>
  </property>
  <property fmtid="{D5CDD505-2E9C-101B-9397-08002B2CF9AE}" pid="13" name="_new_ms_pID_72543">
    <vt:lpwstr>(4)jNL0gM28At52Ieaf1valQ0LhCJhckLvJxApn9P4IOGXs2CxMSeBUEQOsYE7UL6xHmrDTkB0U
8XrwX0U2eGOvdKAbibq/OwBogqOvwFaAolHRNqNy2szIx/vIxGV3RldByVnAXNghwAf/C+Ny
nC0kXXrwMXgmyFvH5Z6NNWCVsONiwda3mR+L5JpGhOxLoPqs7SuuHSITb197MVyCXsGsK2ms
+l0YVy49NdVVuXoIAG</vt:lpwstr>
  </property>
  <property fmtid="{D5CDD505-2E9C-101B-9397-08002B2CF9AE}" pid="14" name="_new_ms_pID_725431">
    <vt:lpwstr>WNXmtkOaoMvO+RtN+AF98axcECtcDzeutF/RA/MuVrkTeP8na2B2yy
m1HCyY09R6IPysdOkoFKaGF95jn8IPRP7dOExBbQlWgSPqEZNo21+gLMWeFfBt+6pUhKdwFx
7ZPjMNuUrMypYPEZngI1VIdsJf4NZKyTLKZJ0nK7WxKub3aP/MoU61sfNyyw1Icb4IGb7OFn
9w8sA6NUyvf/2CAmXCRdXcc6p9josuAb8E0f</vt:lpwstr>
  </property>
  <property fmtid="{D5CDD505-2E9C-101B-9397-08002B2CF9AE}" pid="15" name="_new_ms_pID_725432">
    <vt:lpwstr>VPOcRqDszuG9Ea/DM6UvbMLgh7KalquPd6s3
kDXgkxV66sccXBRFRpUSm24+++OZrzrFJlZ9+cTKshms+WpKgjZh/IhT4aCGlcWjlqWZhRut
yeE31Jc/cvQKXkucHQJfR38BDLb6HDqUWvPBQ8sa4eIzSeLgq189G0a1RIIGyCiIJjSWXf10
g2H9RhGj00eoqTF/R7ak+JOb3Uld8rKRh6p8+RZSbt3zCH/cPW7Uhk</vt:lpwstr>
  </property>
  <property fmtid="{D5CDD505-2E9C-101B-9397-08002B2CF9AE}" pid="16" name="_new_ms_pID_725433">
    <vt:lpwstr>w4/CdPx+g5NrTVBBFR
HKTc81zHE57lJ6Sfop/J3Md4zKo=</vt:lpwstr>
  </property>
  <property fmtid="{D5CDD505-2E9C-101B-9397-08002B2CF9AE}" pid="17" name="_2015_ms_pID_725343">
    <vt:lpwstr>(3)9tVj9ZDmbZFGoG6s55wE/qaC+phNBojrlr4LkiKz2BouG4/kl6F72Eb2ubFK4lRpzmc1vhha
OERCMBFTjEzOYFnFgyUwZlRFa9nxM5fMuMgtzD+pkktM4wHUZxlL3qTjLkNc9HEXKwUreuoU
UURgwaF+l6sIEQ67CqfxKvGx+U8uOV/rATKST2syAwi6tLLH2YiB826s4xuuY3u0aZki/pji
hFaMvSN2j/ScIU8ZE/</vt:lpwstr>
  </property>
  <property fmtid="{D5CDD505-2E9C-101B-9397-08002B2CF9AE}" pid="18" name="_2015_ms_pID_7253431">
    <vt:lpwstr>pIyPCsydmOoffr7t61xnLyIpuRbc7XZS77Ef88UHbKFXjLUKkKNkvU
pHJxTYEQWmgiukRRtH1EHe06v+2gJitMIk/xFfSwojEcMIbJlDnJ/UhLacfZPx5L2z9dfI4W
8euyyX17KDMgw6lOYu6UIxkKFHRWgJp7es6MGvqM2cSL5BmIEpu2XWcAo99UxsTWqyt4Zvuf
U5KX4BnPVOeR3ngAfRZvAQifibgdVIW32KzM</vt:lpwstr>
  </property>
  <property fmtid="{D5CDD505-2E9C-101B-9397-08002B2CF9AE}" pid="19" name="_2015_ms_pID_7253432">
    <vt:lpwstr>h7tuG2mitJA25z/12XZZCYco6r/demrx97DU
oJ6w2p7wXEj6LC2mjoYn2EMs6jTs/Q==</vt:lpwstr>
  </property>
  <property fmtid="{D5CDD505-2E9C-101B-9397-08002B2CF9AE}" pid="20" name="ContentTypeId">
    <vt:lpwstr>0x010100CC226774B8D87F4D92D9D1F6859ED44E</vt:lpwstr>
  </property>
  <property fmtid="{D5CDD505-2E9C-101B-9397-08002B2CF9AE}" pid="21" name="_readonly">
    <vt:lpwstr/>
  </property>
  <property fmtid="{D5CDD505-2E9C-101B-9397-08002B2CF9AE}" pid="22" name="_change">
    <vt:lpwstr/>
  </property>
  <property fmtid="{D5CDD505-2E9C-101B-9397-08002B2CF9AE}" pid="23" name="_full-control">
    <vt:lpwstr/>
  </property>
  <property fmtid="{D5CDD505-2E9C-101B-9397-08002B2CF9AE}" pid="24" name="sflag">
    <vt:lpwstr>1552611009</vt:lpwstr>
  </property>
</Properties>
</file>